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4" r:id="rId2"/>
    <p:sldId id="270" r:id="rId3"/>
    <p:sldId id="257" r:id="rId4"/>
    <p:sldId id="272" r:id="rId5"/>
    <p:sldId id="273" r:id="rId6"/>
    <p:sldId id="274" r:id="rId7"/>
    <p:sldId id="267" r:id="rId8"/>
    <p:sldId id="258" r:id="rId9"/>
    <p:sldId id="263" r:id="rId10"/>
    <p:sldId id="259" r:id="rId11"/>
    <p:sldId id="260" r:id="rId12"/>
    <p:sldId id="261" r:id="rId13"/>
    <p:sldId id="262"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ian Tucker" initials="ST" lastIdx="2" clrIdx="0"/>
  <p:cmAuthor id="1" name="Watts M (Michelle)" initials="WM(" lastIdx="15" clrIdx="1">
    <p:extLst>
      <p:ext uri="{19B8F6BF-5375-455C-9EA6-DF929625EA0E}">
        <p15:presenceInfo xmlns:p15="http://schemas.microsoft.com/office/powerpoint/2012/main" userId="S-1-5-21-765483983-692928010-316617838-411208" providerId="AD"/>
      </p:ext>
    </p:extLst>
  </p:cmAuthor>
  <p:cmAuthor id="2" name="anderda582" initials="a" lastIdx="11" clrIdx="2">
    <p:extLst>
      <p:ext uri="{19B8F6BF-5375-455C-9EA6-DF929625EA0E}">
        <p15:presenceInfo xmlns:p15="http://schemas.microsoft.com/office/powerpoint/2012/main" userId="S-1-5-21-155252513-1967951128-3498227145-2711277" providerId="AD"/>
      </p:ext>
    </p:extLst>
  </p:cmAuthor>
  <p:cmAuthor id="3" name="PETERER956" initials="P" lastIdx="4"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28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0-03-10T06:59:08.165" idx="1">
    <p:pos x="4572" y="2437"/>
    <p:text>I feel that we need to increase and expand community support rapidly to deal with this.</p:text>
    <p:extLst>
      <p:ext uri="{C676402C-5697-4E1C-873F-D02D1690AC5C}">
        <p15:threadingInfo xmlns:p15="http://schemas.microsoft.com/office/powerpoint/2012/main" timeZoneBias="0"/>
      </p:ext>
    </p:extLst>
  </p:cm>
  <p:cm authorId="2" dt="2020-03-10T07:01:42.656" idx="2">
    <p:pos x="1540" y="3189"/>
    <p:text>upskilling on use of NIV / HFNO2</p:text>
    <p:extLst>
      <p:ext uri="{C676402C-5697-4E1C-873F-D02D1690AC5C}">
        <p15:threadingInfo xmlns:p15="http://schemas.microsoft.com/office/powerpoint/2012/main" timeZoneBias="0"/>
      </p:ext>
    </p:extLst>
  </p:cm>
  <p:cm authorId="3" dt="2020-03-11T12:02:29.351" idx="3">
    <p:pos x="10" y="10"/>
    <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20-03-09T07:32:29.887" idx="1">
    <p:pos x="1524" y="2432"/>
    <p:text>over 100 practices in Lothian use Vision and it is used throughout Scotland as well as EMIS. </p:text>
  </p:cm>
  <p:cm authorId="1" dt="2020-03-09T09:05:19.732" idx="1">
    <p:pos x="1524" y="2568"/>
    <p:text>we wuill also need to get the boards and IT teams to enable this</p:text>
    <p:extLst>
      <p:ext uri="{C676402C-5697-4E1C-873F-D02D1690AC5C}">
        <p15:threadingInfo xmlns:p15="http://schemas.microsoft.com/office/powerpoint/2012/main" timeZoneBias="0">
          <p15:parentCm authorId="0" idx="1"/>
        </p15:threadingInfo>
      </p:ext>
    </p:extLst>
  </p:cm>
  <p:cm authorId="0" dt="2020-03-09T07:33:25.418" idx="2">
    <p:pos x="2944" y="2519"/>
    <p:text>this is the IT system used by NHS24 to communicate with boards </p:text>
  </p:cm>
  <p:cm authorId="1" dt="2020-03-09T09:05:51.366" idx="2">
    <p:pos x="2944" y="2655"/>
    <p:text>the idea is that calls assessed by NHS 24 which need to come "down the line" will then be passed to the local hub</p:text>
    <p:extLst>
      <p:ext uri="{C676402C-5697-4E1C-873F-D02D1690AC5C}">
        <p15:threadingInfo xmlns:p15="http://schemas.microsoft.com/office/powerpoint/2012/main" timeZoneBias="0">
          <p15:parentCm authorId="0" idx="2"/>
        </p15:threadingInfo>
      </p:ext>
    </p:extLst>
  </p:cm>
  <p:cm authorId="1" dt="2020-03-09T09:06:22.699" idx="3">
    <p:pos x="2633" y="2933"/>
    <p:text>the local hub will be connected</p:text>
    <p:extLst>
      <p:ext uri="{C676402C-5697-4E1C-873F-D02D1690AC5C}">
        <p15:threadingInfo xmlns:p15="http://schemas.microsoft.com/office/powerpoint/2012/main" timeZoneBias="0"/>
      </p:ext>
    </p:extLst>
  </p:cm>
  <p:cm authorId="1" dt="2020-03-09T09:07:13.393" idx="4">
    <p:pos x="2633" y="3069"/>
    <p:text>to local HPT, understand local bed situation and have rapid connection with general practices</p:text>
    <p:extLst>
      <p:ext uri="{C676402C-5697-4E1C-873F-D02D1690AC5C}">
        <p15:threadingInfo xmlns:p15="http://schemas.microsoft.com/office/powerpoint/2012/main" timeZoneBias="0">
          <p15:parentCm authorId="1" idx="3"/>
        </p15:threadingInfo>
      </p:ext>
    </p:extLst>
  </p:cm>
  <p:cm authorId="1" dt="2020-03-09T09:07:39.482" idx="6">
    <p:pos x="2633" y="3205"/>
    <p:text>and SAS</p:text>
    <p:extLst>
      <p:ext uri="{C676402C-5697-4E1C-873F-D02D1690AC5C}">
        <p15:threadingInfo xmlns:p15="http://schemas.microsoft.com/office/powerpoint/2012/main" timeZoneBias="0">
          <p15:parentCm authorId="1" idx="3"/>
        </p15:threadingInfo>
      </p:ext>
    </p:extLst>
  </p:cm>
  <p:cm authorId="1" dt="2020-03-09T09:07:20.599" idx="5">
    <p:pos x="3093" y="3103"/>
    <p:text>with the ability to admit rapidly-</p:text>
    <p:extLst>
      <p:ext uri="{C676402C-5697-4E1C-873F-D02D1690AC5C}">
        <p15:threadingInfo xmlns:p15="http://schemas.microsoft.com/office/powerpoint/2012/main" timeZoneBias="0"/>
      </p:ext>
    </p:extLst>
  </p:cm>
  <p:cm authorId="1" dt="2020-03-09T09:08:12.232" idx="7">
    <p:pos x="3093" y="3239"/>
    <p:text>to the most appropriate centre ( may be local or national depending on bed situation and clinical condition</p:text>
    <p:extLst>
      <p:ext uri="{C676402C-5697-4E1C-873F-D02D1690AC5C}">
        <p15:threadingInfo xmlns:p15="http://schemas.microsoft.com/office/powerpoint/2012/main" timeZoneBias="0">
          <p15:parentCm authorId="1" idx="5"/>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3-09T09:08:24.399" idx="8">
    <p:pos x="944" y="1186"/>
    <p:text>a small team- develops expertise re use of PPE, clinical protocols, local intelligence</p:text>
    <p:extLst>
      <p:ext uri="{C676402C-5697-4E1C-873F-D02D1690AC5C}">
        <p15:threadingInfo xmlns:p15="http://schemas.microsoft.com/office/powerpoint/2012/main" timeZoneBias="0"/>
      </p:ext>
    </p:extLst>
  </p:cm>
  <p:cm authorId="1" dt="2020-03-09T09:09:00.199" idx="9">
    <p:pos x="2662" y="1543"/>
    <p:text>also needs to have links to vision/emis- GP record, with priority 1 coding aso available on ECS</p:text>
    <p:extLst mod="1">
      <p:ext uri="{C676402C-5697-4E1C-873F-D02D1690AC5C}">
        <p15:threadingInfo xmlns:p15="http://schemas.microsoft.com/office/powerpoint/2012/main" timeZoneBias="0"/>
      </p:ext>
    </p:extLst>
  </p:cm>
  <p:cm authorId="1" dt="2020-03-09T09:09:54.682" idx="10">
    <p:pos x="2352" y="2836"/>
    <p:text>agree, also efficient use of equipemnt, this option would support smaller stocks being required in wider community</p:text>
    <p:extLst>
      <p:ext uri="{C676402C-5697-4E1C-873F-D02D1690AC5C}">
        <p15:threadingInfo xmlns:p15="http://schemas.microsoft.com/office/powerpoint/2012/main" timeZoneBias="0"/>
      </p:ext>
    </p:extLst>
  </p:cm>
  <p:cm authorId="1" dt="2020-03-09T09:10:47.133" idx="11">
    <p:pos x="3543" y="3374"/>
    <p:text>would need to be clear only for repsiratory.</p:text>
    <p:extLst>
      <p:ext uri="{C676402C-5697-4E1C-873F-D02D1690AC5C}">
        <p15:threadingInfo xmlns:p15="http://schemas.microsoft.com/office/powerpoint/2012/main" timeZoneBias="0"/>
      </p:ext>
    </p:extLst>
  </p:cm>
  <p:cm authorId="1" dt="2020-03-09T09:11:02.582" idx="12">
    <p:pos x="4192" y="2072"/>
    <p:text>this would be a good opportunity for resp specialist nurses, DN's with resp training, GPWSI's etc to co-locate in one place</p:text>
    <p:extLst>
      <p:ext uri="{C676402C-5697-4E1C-873F-D02D1690AC5C}">
        <p15:threadingInfo xmlns:p15="http://schemas.microsoft.com/office/powerpoint/2012/main" timeZoneBias="0"/>
      </p:ext>
    </p:extLst>
  </p:cm>
  <p:cm authorId="1" dt="2020-03-09T09:11:42.099" idx="13">
    <p:pos x="3679" y="3510"/>
    <p:text>would need to consider facilities for O2, nebulisers etc.</p:text>
    <p:extLst>
      <p:ext uri="{C676402C-5697-4E1C-873F-D02D1690AC5C}">
        <p15:threadingInfo xmlns:p15="http://schemas.microsoft.com/office/powerpoint/2012/main" timeZoneBias="0"/>
      </p:ext>
    </p:extLst>
  </p:cm>
  <p:cm authorId="2" dt="2020-03-10T07:08:04.273" idx="5">
    <p:pos x="3679" y="3646"/>
    <p:text>I would prefer multidosing with inhalers if poss, concern over droplet spread with nebs</p:text>
    <p:extLst>
      <p:ext uri="{C676402C-5697-4E1C-873F-D02D1690AC5C}">
        <p15:threadingInfo xmlns:p15="http://schemas.microsoft.com/office/powerpoint/2012/main" timeZoneBias="0">
          <p15:parentCm authorId="1" idx="13"/>
        </p15:threadingInfo>
      </p:ext>
    </p:extLst>
  </p:cm>
  <p:cm authorId="2" dt="2020-03-10T07:08:20.386" idx="6">
    <p:pos x="3679" y="3782"/>
    <p:text>portable o2 concentrators can be installed</p:text>
    <p:extLst>
      <p:ext uri="{C676402C-5697-4E1C-873F-D02D1690AC5C}">
        <p15:threadingInfo xmlns:p15="http://schemas.microsoft.com/office/powerpoint/2012/main" timeZoneBias="0">
          <p15:parentCm authorId="1" idx="13"/>
        </p15:threadingInfo>
      </p:ext>
    </p:extLst>
  </p:cm>
  <p:cm authorId="2" dt="2020-03-10T07:05:50.001" idx="4">
    <p:pos x="2644" y="2989"/>
    <p:text>We need to think about how to clean sats probes</p:text>
    <p:extLst>
      <p:ext uri="{C676402C-5697-4E1C-873F-D02D1690AC5C}">
        <p15:threadingInfo xmlns:p15="http://schemas.microsoft.com/office/powerpoint/2012/main" timeZoneBias="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3-09T09:12:31.982" idx="14">
    <p:pos x="3906" y="3335"/>
    <p:text>consider a personal care plan, key contact numbers re worsening advice</p:text>
    <p:extLst>
      <p:ext uri="{C676402C-5697-4E1C-873F-D02D1690AC5C}">
        <p15:threadingInfo xmlns:p15="http://schemas.microsoft.com/office/powerpoint/2012/main" timeZoneBias="0"/>
      </p:ext>
    </p:extLst>
  </p:cm>
  <p:cm authorId="1" dt="2020-03-09T09:13:21.049" idx="15">
    <p:pos x="3906" y="3471"/>
    <p:text>also would they drive themselves if well?</p:text>
    <p:extLst>
      <p:ext uri="{C676402C-5697-4E1C-873F-D02D1690AC5C}">
        <p15:threadingInfo xmlns:p15="http://schemas.microsoft.com/office/powerpoint/2012/main" timeZoneBias="0">
          <p15:parentCm authorId="1" idx="14"/>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2" dt="2020-03-10T07:11:29.028" idx="7">
    <p:pos x="2959" y="3135"/>
    <p:text>We should have alternatives to admission here- eg Community Resp Team / Heart Failure services</p:text>
    <p:extLst>
      <p:ext uri="{C676402C-5697-4E1C-873F-D02D1690AC5C}">
        <p15:threadingInfo xmlns:p15="http://schemas.microsoft.com/office/powerpoint/2012/main" timeZoneBias="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2" dt="2020-03-10T07:12:50.675" idx="8">
    <p:pos x="4293" y="2904"/>
    <p:text>consider suspension of pulmonary rehabilitation classes and utilise staff</p:text>
    <p:extLst>
      <p:ext uri="{C676402C-5697-4E1C-873F-D02D1690AC5C}">
        <p15:threadingInfo xmlns:p15="http://schemas.microsoft.com/office/powerpoint/2012/main" timeZoneBias="0"/>
      </p:ext>
    </p:extLst>
  </p:cm>
  <p:cm authorId="2" dt="2020-03-10T07:13:30.800" idx="9">
    <p:pos x="5287" y="3244"/>
    <p:text/>
    <p:extLst mod="1">
      <p:ext uri="{C676402C-5697-4E1C-873F-D02D1690AC5C}">
        <p15:threadingInfo xmlns:p15="http://schemas.microsoft.com/office/powerpoint/2012/main" timeZoneBias="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2" dt="2020-03-10T07:14:04.850" idx="10">
    <p:pos x="3104" y="2898"/>
    <p:text>I think this is too conservative</p:text>
    <p:extLst>
      <p:ext uri="{C676402C-5697-4E1C-873F-D02D1690AC5C}">
        <p15:threadingInfo xmlns:p15="http://schemas.microsoft.com/office/powerpoint/2012/main" timeZoneBias="0"/>
      </p:ext>
    </p:extLst>
  </p:cm>
  <p:cm authorId="2" dt="2020-03-10T07:35:31.111" idx="11">
    <p:pos x="3104" y="3034"/>
    <p:text>"In patients with Chronic Resp Disease with ongoing oxygen requirement but otherwise clinically stable consider early introduction of domiciillary oxygen", "If otherwise stable but still using neb consider d/c with home nebuliser</p:text>
    <p:extLst>
      <p:ext uri="{C676402C-5697-4E1C-873F-D02D1690AC5C}">
        <p15:threadingInfo xmlns:p15="http://schemas.microsoft.com/office/powerpoint/2012/main" timeZoneBias="0">
          <p15:parentCm authorId="2" idx="10"/>
        </p15:threadingInfo>
      </p:ext>
    </p:extLst>
  </p:cm>
  <p:cm authorId="3" dt="2020-03-11T12:00:28.842" idx="1">
    <p:pos x="10" y="10"/>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A952EA-A715-4AB7-929B-55B3DA578F14}" type="datetimeFigureOut">
              <a:rPr lang="en-GB" smtClean="0"/>
              <a:pPr/>
              <a:t>19/03/2020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749ED9-36B0-4329-9A47-B7AC802B507A}" type="slidenum">
              <a:rPr lang="en-GB" smtClean="0"/>
              <a:pPr/>
              <a:t>‹#›</a:t>
            </a:fld>
            <a:endParaRPr lang="en-GB"/>
          </a:p>
        </p:txBody>
      </p:sp>
    </p:spTree>
    <p:extLst>
      <p:ext uri="{BB962C8B-B14F-4D97-AF65-F5344CB8AC3E}">
        <p14:creationId xmlns:p14="http://schemas.microsoft.com/office/powerpoint/2010/main" val="3571822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48749ED9-36B0-4329-9A47-B7AC802B507A}"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45C6B4-768D-44C9-87DD-B1F427C2C758}" type="datetimeFigureOut">
              <a:rPr lang="en-GB" smtClean="0"/>
              <a:pPr/>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4579B55-466A-4A6F-AC0A-E5E0227D1B0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45C6B4-768D-44C9-87DD-B1F427C2C758}" type="datetimeFigureOut">
              <a:rPr lang="en-GB" smtClean="0"/>
              <a:pPr/>
              <a:t>19/03/2020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79B55-466A-4A6F-AC0A-E5E0227D1B0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2800" dirty="0" smtClean="0"/>
              <a:t>Community pathway for managing respiratory tract infection/possible COVID-19/definite COVID-19 in Scottish NHS. Stage 3</a:t>
            </a:r>
            <a:endParaRPr lang="en-GB" sz="2800" dirty="0"/>
          </a:p>
        </p:txBody>
      </p:sp>
      <p:sp>
        <p:nvSpPr>
          <p:cNvPr id="3" name="Content Placeholder 2"/>
          <p:cNvSpPr>
            <a:spLocks noGrp="1"/>
          </p:cNvSpPr>
          <p:nvPr>
            <p:ph idx="1"/>
          </p:nvPr>
        </p:nvSpPr>
        <p:spPr/>
        <p:txBody>
          <a:bodyPr>
            <a:normAutofit lnSpcReduction="10000"/>
          </a:bodyPr>
          <a:lstStyle/>
          <a:p>
            <a:pPr>
              <a:buNone/>
            </a:pPr>
            <a:r>
              <a:rPr lang="en-GB" sz="1200" dirty="0" smtClean="0"/>
              <a:t>Key points</a:t>
            </a:r>
          </a:p>
          <a:p>
            <a:pPr>
              <a:buNone/>
            </a:pPr>
            <a:r>
              <a:rPr lang="en-GB" sz="1200" dirty="0" smtClean="0"/>
              <a:t>This pathway must be considered as part of a whole system response, and will rely on teams working together.</a:t>
            </a:r>
          </a:p>
          <a:p>
            <a:r>
              <a:rPr lang="en-GB" sz="1200" dirty="0" smtClean="0"/>
              <a:t>Patients must be managed in the community where</a:t>
            </a:r>
            <a:r>
              <a:rPr lang="en-GB" sz="1200" dirty="0" smtClean="0">
                <a:solidFill>
                  <a:srgbClr val="00B050"/>
                </a:solidFill>
              </a:rPr>
              <a:t> </a:t>
            </a:r>
            <a:r>
              <a:rPr lang="en-GB" sz="1200" dirty="0" smtClean="0"/>
              <a:t>clinically</a:t>
            </a:r>
            <a:r>
              <a:rPr lang="en-GB" sz="1200" dirty="0" smtClean="0">
                <a:solidFill>
                  <a:srgbClr val="00B050"/>
                </a:solidFill>
              </a:rPr>
              <a:t> </a:t>
            </a:r>
            <a:r>
              <a:rPr lang="en-GB" sz="1200" dirty="0" smtClean="0"/>
              <a:t> possible</a:t>
            </a:r>
          </a:p>
          <a:p>
            <a:r>
              <a:rPr lang="en-GB" sz="1200" dirty="0" smtClean="0"/>
              <a:t>Secondary care should only be for clinically unwell patients , acute care should be available for advice regarding admissions.</a:t>
            </a:r>
          </a:p>
          <a:p>
            <a:r>
              <a:rPr lang="en-GB" sz="1200" dirty="0" smtClean="0"/>
              <a:t>Patients presenting with respiratory symptoms should be regarded as possible cases and should be managed in separate healthcare settings ( hub or designated practice) to those without respiratory illness until COVID-19 is excluded.</a:t>
            </a:r>
          </a:p>
          <a:p>
            <a:r>
              <a:rPr lang="en-GB" sz="1200" dirty="0" smtClean="0"/>
              <a:t>Risk of healthcare associated COVID-19 needs to recognised and should be minimised as much as possible </a:t>
            </a:r>
            <a:endParaRPr lang="en-GB" sz="1200" dirty="0" smtClean="0">
              <a:solidFill>
                <a:srgbClr val="00B050"/>
              </a:solidFill>
            </a:endParaRPr>
          </a:p>
          <a:p>
            <a:r>
              <a:rPr lang="en-GB" sz="1200" dirty="0" smtClean="0"/>
              <a:t>Existing ‘flu pandemic plans are likely to be helpful templates for clinical services to model new local pathways on.</a:t>
            </a:r>
          </a:p>
          <a:p>
            <a:r>
              <a:rPr lang="en-GB" sz="1200" dirty="0" smtClean="0"/>
              <a:t>Testing is likely to be overwhelmed in early weeks and will need to be focused according to clinical/organisational priority and follow national guidance</a:t>
            </a:r>
          </a:p>
          <a:p>
            <a:r>
              <a:rPr lang="en-GB" sz="1200" dirty="0" smtClean="0"/>
              <a:t>Telemedicine is a useful tool support to enhance and expand this should be considered a priority </a:t>
            </a:r>
          </a:p>
          <a:p>
            <a:r>
              <a:rPr lang="en-GB" sz="1200" dirty="0" smtClean="0"/>
              <a:t>The ability for secondary care to rapidly discharge all patients ( with clear plans) is essential to facilitate patient flow </a:t>
            </a:r>
            <a:endParaRPr lang="en-GB" sz="1200" dirty="0" smtClean="0">
              <a:solidFill>
                <a:srgbClr val="00B050"/>
              </a:solidFill>
            </a:endParaRPr>
          </a:p>
          <a:p>
            <a:r>
              <a:rPr lang="en-GB" sz="1200" dirty="0" smtClean="0"/>
              <a:t>HSCP community support and care requires to be robust to avoid delayed discharges or unnecessary admissions</a:t>
            </a:r>
          </a:p>
          <a:p>
            <a:r>
              <a:rPr lang="en-GB" sz="1200" dirty="0" smtClean="0"/>
              <a:t>Elective activity will require to be curtailed. Consideration should be given to enhanced healthcare support in community settings by shifting resources.  e.g. To  nursing homes and other community healthcare initiatives e.g. OPAT that would prevent admission to secondary care or facilitate rapid discharge.</a:t>
            </a:r>
          </a:p>
          <a:p>
            <a:r>
              <a:rPr lang="en-GB" sz="1200" dirty="0" smtClean="0"/>
              <a:t>Consideration should be given to what primary care can stop doing to free up capacity both in and out of hours </a:t>
            </a:r>
            <a:endParaRPr lang="en-GB" sz="1200" dirty="0"/>
          </a:p>
          <a:p>
            <a:r>
              <a:rPr lang="en-GB" sz="1200" dirty="0" smtClean="0"/>
              <a:t>Critical care  capacity is likely to be highly stretched. Up-skilling gen med physicians in HDU level care such as </a:t>
            </a:r>
            <a:r>
              <a:rPr lang="en-GB" sz="1200" dirty="0" err="1" smtClean="0"/>
              <a:t>inotropic</a:t>
            </a:r>
            <a:r>
              <a:rPr lang="en-GB" sz="1200" dirty="0" smtClean="0"/>
              <a:t>/NIV/HFNO may be of value in certain hospital settings.</a:t>
            </a:r>
          </a:p>
          <a:p>
            <a:r>
              <a:rPr lang="en-GB" sz="1200" dirty="0" smtClean="0"/>
              <a:t>Medical and nursing staff will need reassurance that the medico legal aspects of providing care out with the scope of their usual professional competencies and under extreme pressure are considered and they will be supported fully in any resulting safety/governance concerns that result from “doing the best they can” in extreme circumstances.</a:t>
            </a:r>
          </a:p>
          <a:p>
            <a:r>
              <a:rPr lang="en-GB" sz="1200" dirty="0" smtClean="0"/>
              <a:t> communication between primary care and secondary care needs to be robust both in the admission and discharge process.</a:t>
            </a:r>
          </a:p>
          <a:p>
            <a:endParaRPr lang="en-GB" sz="1200" dirty="0" smtClean="0"/>
          </a:p>
          <a:p>
            <a:endParaRPr lang="en-GB" sz="1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4624" y="0"/>
            <a:ext cx="8229600" cy="836712"/>
          </a:xfrm>
        </p:spPr>
        <p:txBody>
          <a:bodyPr/>
          <a:lstStyle/>
          <a:p>
            <a:r>
              <a:rPr lang="en-GB" dirty="0" smtClean="0"/>
              <a:t>Flow</a:t>
            </a:r>
            <a:endParaRPr lang="en-GB" dirty="0"/>
          </a:p>
        </p:txBody>
      </p:sp>
      <p:sp>
        <p:nvSpPr>
          <p:cNvPr id="4" name="TextBox 3"/>
          <p:cNvSpPr txBox="1"/>
          <p:nvPr/>
        </p:nvSpPr>
        <p:spPr>
          <a:xfrm>
            <a:off x="713548" y="764704"/>
            <a:ext cx="1825564" cy="646331"/>
          </a:xfrm>
          <a:prstGeom prst="rect">
            <a:avLst/>
          </a:prstGeom>
          <a:noFill/>
          <a:ln>
            <a:solidFill>
              <a:schemeClr val="tx1"/>
            </a:solidFill>
          </a:ln>
        </p:spPr>
        <p:txBody>
          <a:bodyPr wrap="none" rtlCol="0">
            <a:spAutoFit/>
          </a:bodyPr>
          <a:lstStyle/>
          <a:p>
            <a:r>
              <a:rPr lang="en-GB" dirty="0" smtClean="0"/>
              <a:t>Patient arrives</a:t>
            </a:r>
          </a:p>
          <a:p>
            <a:r>
              <a:rPr lang="en-GB" dirty="0" smtClean="0"/>
              <a:t>(by appointment)</a:t>
            </a:r>
            <a:endParaRPr lang="en-GB" dirty="0"/>
          </a:p>
        </p:txBody>
      </p:sp>
      <p:sp>
        <p:nvSpPr>
          <p:cNvPr id="6" name="TextBox 5"/>
          <p:cNvSpPr txBox="1"/>
          <p:nvPr/>
        </p:nvSpPr>
        <p:spPr>
          <a:xfrm>
            <a:off x="683568" y="1641574"/>
            <a:ext cx="1872208" cy="923330"/>
          </a:xfrm>
          <a:prstGeom prst="rect">
            <a:avLst/>
          </a:prstGeom>
          <a:noFill/>
          <a:ln>
            <a:solidFill>
              <a:schemeClr val="tx1"/>
            </a:solidFill>
          </a:ln>
        </p:spPr>
        <p:txBody>
          <a:bodyPr wrap="square" rtlCol="0">
            <a:spAutoFit/>
          </a:bodyPr>
          <a:lstStyle/>
          <a:p>
            <a:r>
              <a:rPr lang="en-GB" dirty="0" smtClean="0"/>
              <a:t>Surgical Mask put on patient by staff in PPE *</a:t>
            </a:r>
            <a:endParaRPr lang="en-GB" dirty="0"/>
          </a:p>
        </p:txBody>
      </p:sp>
      <p:sp>
        <p:nvSpPr>
          <p:cNvPr id="7" name="TextBox 6"/>
          <p:cNvSpPr txBox="1"/>
          <p:nvPr/>
        </p:nvSpPr>
        <p:spPr>
          <a:xfrm>
            <a:off x="929572" y="2782669"/>
            <a:ext cx="1294713" cy="646331"/>
          </a:xfrm>
          <a:prstGeom prst="rect">
            <a:avLst/>
          </a:prstGeom>
          <a:noFill/>
          <a:ln>
            <a:solidFill>
              <a:schemeClr val="tx1"/>
            </a:solidFill>
          </a:ln>
        </p:spPr>
        <p:txBody>
          <a:bodyPr wrap="none" rtlCol="0">
            <a:spAutoFit/>
          </a:bodyPr>
          <a:lstStyle/>
          <a:p>
            <a:r>
              <a:rPr lang="en-GB" dirty="0" err="1" smtClean="0"/>
              <a:t>Obs</a:t>
            </a:r>
            <a:r>
              <a:rPr lang="en-GB" dirty="0" smtClean="0"/>
              <a:t> taken</a:t>
            </a:r>
          </a:p>
          <a:p>
            <a:r>
              <a:rPr lang="en-GB" dirty="0" smtClean="0"/>
              <a:t>(+/-Swabs ) </a:t>
            </a:r>
            <a:endParaRPr lang="en-GB" dirty="0"/>
          </a:p>
        </p:txBody>
      </p:sp>
      <p:sp>
        <p:nvSpPr>
          <p:cNvPr id="8" name="TextBox 7"/>
          <p:cNvSpPr txBox="1"/>
          <p:nvPr/>
        </p:nvSpPr>
        <p:spPr>
          <a:xfrm>
            <a:off x="857564" y="3657798"/>
            <a:ext cx="1554196" cy="1200329"/>
          </a:xfrm>
          <a:prstGeom prst="rect">
            <a:avLst/>
          </a:prstGeom>
          <a:noFill/>
          <a:ln>
            <a:solidFill>
              <a:schemeClr val="tx1"/>
            </a:solidFill>
          </a:ln>
        </p:spPr>
        <p:txBody>
          <a:bodyPr wrap="square" rtlCol="0">
            <a:spAutoFit/>
          </a:bodyPr>
          <a:lstStyle/>
          <a:p>
            <a:r>
              <a:rPr lang="en-GB" dirty="0" smtClean="0"/>
              <a:t>Senior decision maker** review</a:t>
            </a:r>
            <a:endParaRPr lang="en-GB" dirty="0"/>
          </a:p>
        </p:txBody>
      </p:sp>
      <p:sp>
        <p:nvSpPr>
          <p:cNvPr id="9" name="Rectangle 8"/>
          <p:cNvSpPr/>
          <p:nvPr/>
        </p:nvSpPr>
        <p:spPr>
          <a:xfrm>
            <a:off x="3131840" y="764704"/>
            <a:ext cx="432048" cy="17281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dirty="0" smtClean="0"/>
              <a:t>Waiting Room</a:t>
            </a:r>
            <a:endParaRPr lang="en-GB" dirty="0"/>
          </a:p>
        </p:txBody>
      </p:sp>
      <p:sp>
        <p:nvSpPr>
          <p:cNvPr id="10" name="Rectangle 9"/>
          <p:cNvSpPr/>
          <p:nvPr/>
        </p:nvSpPr>
        <p:spPr>
          <a:xfrm>
            <a:off x="3131840" y="2780928"/>
            <a:ext cx="432048" cy="18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dirty="0" smtClean="0"/>
              <a:t>Triage Room</a:t>
            </a:r>
            <a:endParaRPr lang="en-GB" dirty="0"/>
          </a:p>
        </p:txBody>
      </p:sp>
      <p:cxnSp>
        <p:nvCxnSpPr>
          <p:cNvPr id="12" name="Straight Arrow Connector 11"/>
          <p:cNvCxnSpPr>
            <a:stCxn id="4" idx="2"/>
            <a:endCxn id="6" idx="0"/>
          </p:cNvCxnSpPr>
          <p:nvPr/>
        </p:nvCxnSpPr>
        <p:spPr>
          <a:xfrm flipH="1">
            <a:off x="1619672" y="1411035"/>
            <a:ext cx="6658" cy="2305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1619672" y="2564904"/>
            <a:ext cx="21748" cy="2177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259632" y="6021288"/>
            <a:ext cx="750526" cy="369332"/>
          </a:xfrm>
          <a:prstGeom prst="rect">
            <a:avLst/>
          </a:prstGeom>
          <a:noFill/>
          <a:ln>
            <a:solidFill>
              <a:schemeClr val="tx1"/>
            </a:solidFill>
          </a:ln>
        </p:spPr>
        <p:txBody>
          <a:bodyPr wrap="none" rtlCol="0">
            <a:spAutoFit/>
          </a:bodyPr>
          <a:lstStyle/>
          <a:p>
            <a:r>
              <a:rPr lang="en-GB" dirty="0" smtClean="0"/>
              <a:t>Home</a:t>
            </a:r>
          </a:p>
        </p:txBody>
      </p:sp>
      <p:sp>
        <p:nvSpPr>
          <p:cNvPr id="20" name="TextBox 19"/>
          <p:cNvSpPr txBox="1"/>
          <p:nvPr/>
        </p:nvSpPr>
        <p:spPr>
          <a:xfrm>
            <a:off x="2555776" y="4941168"/>
            <a:ext cx="3456384" cy="1754326"/>
          </a:xfrm>
          <a:prstGeom prst="rect">
            <a:avLst/>
          </a:prstGeom>
          <a:noFill/>
          <a:ln>
            <a:solidFill>
              <a:schemeClr val="tx1"/>
            </a:solidFill>
          </a:ln>
        </p:spPr>
        <p:txBody>
          <a:bodyPr wrap="square" rtlCol="0">
            <a:spAutoFit/>
          </a:bodyPr>
          <a:lstStyle/>
          <a:p>
            <a:r>
              <a:rPr lang="en-GB" dirty="0" smtClean="0"/>
              <a:t>Consider admission if</a:t>
            </a:r>
          </a:p>
          <a:p>
            <a:pPr>
              <a:buFont typeface="Arial" pitchFamily="34" charset="0"/>
              <a:buChar char="•"/>
            </a:pPr>
            <a:r>
              <a:rPr lang="en-GB" dirty="0" err="1" smtClean="0"/>
              <a:t>Sats</a:t>
            </a:r>
            <a:r>
              <a:rPr lang="en-GB" dirty="0" smtClean="0"/>
              <a:t>&lt;92% (if COPD, patients known baseline or &lt;88%)</a:t>
            </a:r>
          </a:p>
          <a:p>
            <a:pPr>
              <a:buFont typeface="Arial" pitchFamily="34" charset="0"/>
              <a:buChar char="•"/>
            </a:pPr>
            <a:r>
              <a:rPr lang="en-GB" dirty="0" err="1" smtClean="0"/>
              <a:t>RR≥24</a:t>
            </a:r>
            <a:r>
              <a:rPr lang="en-GB" dirty="0" smtClean="0"/>
              <a:t>, increased work of breathing, NEWS &gt;2</a:t>
            </a:r>
          </a:p>
          <a:p>
            <a:pPr>
              <a:buFont typeface="Arial" pitchFamily="34" charset="0"/>
              <a:buChar char="•"/>
            </a:pPr>
            <a:r>
              <a:rPr lang="en-GB" dirty="0" smtClean="0"/>
              <a:t>Other clinical concerns</a:t>
            </a:r>
            <a:endParaRPr lang="en-GB" dirty="0"/>
          </a:p>
        </p:txBody>
      </p:sp>
      <p:cxnSp>
        <p:nvCxnSpPr>
          <p:cNvPr id="22" name="Straight Arrow Connector 21"/>
          <p:cNvCxnSpPr>
            <a:stCxn id="8" idx="2"/>
            <a:endCxn id="19" idx="0"/>
          </p:cNvCxnSpPr>
          <p:nvPr/>
        </p:nvCxnSpPr>
        <p:spPr>
          <a:xfrm>
            <a:off x="1634662" y="4858127"/>
            <a:ext cx="233" cy="1163161"/>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8" idx="2"/>
            <a:endCxn id="20" idx="0"/>
          </p:cNvCxnSpPr>
          <p:nvPr/>
        </p:nvCxnSpPr>
        <p:spPr>
          <a:xfrm>
            <a:off x="1634662" y="4858127"/>
            <a:ext cx="2649306" cy="83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3851920" y="980728"/>
            <a:ext cx="2232248" cy="1200329"/>
          </a:xfrm>
          <a:prstGeom prst="rect">
            <a:avLst/>
          </a:prstGeom>
          <a:noFill/>
        </p:spPr>
        <p:txBody>
          <a:bodyPr wrap="square" rtlCol="0">
            <a:spAutoFit/>
          </a:bodyPr>
          <a:lstStyle/>
          <a:p>
            <a:r>
              <a:rPr lang="en-GB" dirty="0" smtClean="0"/>
              <a:t>Waiting room must have capacity to keep ?2-4 patients &gt;2 metres apart</a:t>
            </a:r>
            <a:endParaRPr lang="en-GB" dirty="0"/>
          </a:p>
        </p:txBody>
      </p:sp>
      <p:sp>
        <p:nvSpPr>
          <p:cNvPr id="28" name="TextBox 27"/>
          <p:cNvSpPr txBox="1"/>
          <p:nvPr/>
        </p:nvSpPr>
        <p:spPr>
          <a:xfrm>
            <a:off x="3923928" y="3068960"/>
            <a:ext cx="2195736" cy="923330"/>
          </a:xfrm>
          <a:prstGeom prst="rect">
            <a:avLst/>
          </a:prstGeom>
          <a:noFill/>
        </p:spPr>
        <p:txBody>
          <a:bodyPr wrap="square" rtlCol="0">
            <a:spAutoFit/>
          </a:bodyPr>
          <a:lstStyle/>
          <a:p>
            <a:r>
              <a:rPr lang="en-GB" dirty="0" smtClean="0"/>
              <a:t>This needs cleaned between each patient</a:t>
            </a:r>
            <a:endParaRPr lang="en-GB" dirty="0"/>
          </a:p>
        </p:txBody>
      </p:sp>
      <p:cxnSp>
        <p:nvCxnSpPr>
          <p:cNvPr id="30" name="Straight Arrow Connector 29"/>
          <p:cNvCxnSpPr/>
          <p:nvPr/>
        </p:nvCxnSpPr>
        <p:spPr>
          <a:xfrm flipH="1">
            <a:off x="1619672" y="3429000"/>
            <a:ext cx="14256" cy="2287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0" y="6309320"/>
            <a:ext cx="1975541" cy="523220"/>
          </a:xfrm>
          <a:prstGeom prst="rect">
            <a:avLst/>
          </a:prstGeom>
          <a:noFill/>
        </p:spPr>
        <p:txBody>
          <a:bodyPr wrap="none" rtlCol="0">
            <a:spAutoFit/>
          </a:bodyPr>
          <a:lstStyle/>
          <a:p>
            <a:r>
              <a:rPr lang="en-GB" sz="1400" dirty="0" smtClean="0"/>
              <a:t>*following HPS guidance</a:t>
            </a:r>
          </a:p>
          <a:p>
            <a:r>
              <a:rPr lang="en-GB" sz="1400" dirty="0" smtClean="0"/>
              <a:t>**see slide 11</a:t>
            </a:r>
            <a:endParaRPr lang="en-GB" sz="1400" dirty="0"/>
          </a:p>
        </p:txBody>
      </p:sp>
      <p:sp>
        <p:nvSpPr>
          <p:cNvPr id="21" name="TextBox 20"/>
          <p:cNvSpPr txBox="1"/>
          <p:nvPr/>
        </p:nvSpPr>
        <p:spPr>
          <a:xfrm>
            <a:off x="6300192" y="5027692"/>
            <a:ext cx="2699792" cy="1569660"/>
          </a:xfrm>
          <a:prstGeom prst="rect">
            <a:avLst/>
          </a:prstGeom>
          <a:noFill/>
          <a:ln>
            <a:solidFill>
              <a:schemeClr val="tx1"/>
            </a:solidFill>
          </a:ln>
        </p:spPr>
        <p:txBody>
          <a:bodyPr wrap="square" rtlCol="0">
            <a:spAutoFit/>
          </a:bodyPr>
          <a:lstStyle/>
          <a:p>
            <a:r>
              <a:rPr lang="en-GB" sz="1600" dirty="0" smtClean="0"/>
              <a:t>Where possible additional community care services that may avoid admission should be utilised. E.G community respiratory nursing and elderly care hospital at home</a:t>
            </a:r>
            <a:endParaRPr lang="en-GB" sz="1600" dirty="0"/>
          </a:p>
        </p:txBody>
      </p:sp>
      <p:cxnSp>
        <p:nvCxnSpPr>
          <p:cNvPr id="26" name="Straight Arrow Connector 25"/>
          <p:cNvCxnSpPr>
            <a:stCxn id="20" idx="3"/>
            <a:endCxn id="21" idx="1"/>
          </p:cNvCxnSpPr>
          <p:nvPr/>
        </p:nvCxnSpPr>
        <p:spPr>
          <a:xfrm flipV="1">
            <a:off x="6012160" y="5812522"/>
            <a:ext cx="288032" cy="58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Site location</a:t>
            </a:r>
            <a:endParaRPr lang="en-GB" dirty="0"/>
          </a:p>
        </p:txBody>
      </p:sp>
      <p:sp>
        <p:nvSpPr>
          <p:cNvPr id="5" name="Content Placeholder 4"/>
          <p:cNvSpPr>
            <a:spLocks noGrp="1"/>
          </p:cNvSpPr>
          <p:nvPr>
            <p:ph sz="half" idx="1"/>
          </p:nvPr>
        </p:nvSpPr>
        <p:spPr/>
        <p:txBody>
          <a:bodyPr>
            <a:normAutofit fontScale="62500" lnSpcReduction="20000"/>
          </a:bodyPr>
          <a:lstStyle/>
          <a:p>
            <a:pPr>
              <a:buNone/>
            </a:pPr>
            <a:r>
              <a:rPr lang="en-GB" dirty="0" smtClean="0"/>
              <a:t>Acute site</a:t>
            </a:r>
          </a:p>
          <a:p>
            <a:r>
              <a:rPr lang="en-GB" dirty="0" smtClean="0"/>
              <a:t>Pros</a:t>
            </a:r>
          </a:p>
          <a:p>
            <a:pPr lvl="1"/>
            <a:r>
              <a:rPr lang="en-GB" dirty="0" smtClean="0"/>
              <a:t>Can provide fuller work up if required (</a:t>
            </a:r>
            <a:r>
              <a:rPr lang="en-GB" dirty="0" err="1" smtClean="0"/>
              <a:t>XRay</a:t>
            </a:r>
            <a:r>
              <a:rPr lang="en-GB" dirty="0" smtClean="0"/>
              <a:t> / bloods / ...)</a:t>
            </a:r>
          </a:p>
          <a:p>
            <a:pPr lvl="1"/>
            <a:r>
              <a:rPr lang="en-GB" dirty="0" smtClean="0"/>
              <a:t>Can provide COPD and other standard treatments if required</a:t>
            </a:r>
            <a:endParaRPr lang="en-GB" i="1" dirty="0" smtClean="0"/>
          </a:p>
          <a:p>
            <a:pPr lvl="1"/>
            <a:r>
              <a:rPr lang="en-GB" dirty="0" smtClean="0"/>
              <a:t>Maybe able to use unused elective are(e.g. OP facility)</a:t>
            </a:r>
          </a:p>
          <a:p>
            <a:pPr lvl="1"/>
            <a:endParaRPr lang="en-GB" dirty="0" smtClean="0"/>
          </a:p>
          <a:p>
            <a:r>
              <a:rPr lang="en-GB" dirty="0" smtClean="0"/>
              <a:t>Cons</a:t>
            </a:r>
          </a:p>
          <a:p>
            <a:pPr lvl="1"/>
            <a:r>
              <a:rPr lang="en-GB" dirty="0" smtClean="0"/>
              <a:t>Increased stress on acute site</a:t>
            </a:r>
          </a:p>
          <a:p>
            <a:pPr lvl="1"/>
            <a:r>
              <a:rPr lang="en-GB" dirty="0" smtClean="0"/>
              <a:t>Expectation this is the responsibility of secondary care physicians</a:t>
            </a:r>
          </a:p>
          <a:p>
            <a:pPr lvl="1"/>
            <a:r>
              <a:rPr lang="en-GB" dirty="0" smtClean="0"/>
              <a:t>Increased tendency to admit?</a:t>
            </a:r>
          </a:p>
          <a:p>
            <a:pPr lvl="1"/>
            <a:r>
              <a:rPr lang="en-GB" dirty="0" smtClean="0"/>
              <a:t>May be more remote from population in some cases</a:t>
            </a:r>
          </a:p>
          <a:p>
            <a:pPr lvl="1"/>
            <a:r>
              <a:rPr lang="en-GB" dirty="0" smtClean="0"/>
              <a:t>May not be suitable for rural settings</a:t>
            </a:r>
          </a:p>
        </p:txBody>
      </p:sp>
      <p:sp>
        <p:nvSpPr>
          <p:cNvPr id="6" name="Content Placeholder 5"/>
          <p:cNvSpPr>
            <a:spLocks noGrp="1"/>
          </p:cNvSpPr>
          <p:nvPr>
            <p:ph sz="half" idx="2"/>
          </p:nvPr>
        </p:nvSpPr>
        <p:spPr/>
        <p:txBody>
          <a:bodyPr>
            <a:normAutofit fontScale="62500" lnSpcReduction="20000"/>
          </a:bodyPr>
          <a:lstStyle/>
          <a:p>
            <a:pPr>
              <a:buNone/>
            </a:pPr>
            <a:r>
              <a:rPr lang="en-GB" dirty="0" smtClean="0"/>
              <a:t>Community</a:t>
            </a:r>
          </a:p>
          <a:p>
            <a:r>
              <a:rPr lang="en-GB" dirty="0" smtClean="0"/>
              <a:t>Pros</a:t>
            </a:r>
          </a:p>
          <a:p>
            <a:pPr lvl="1"/>
            <a:r>
              <a:rPr lang="en-GB" dirty="0" smtClean="0"/>
              <a:t>Keeps patients away from acute site</a:t>
            </a:r>
          </a:p>
          <a:p>
            <a:pPr lvl="1"/>
            <a:r>
              <a:rPr lang="en-GB" dirty="0" smtClean="0"/>
              <a:t>Easier parking</a:t>
            </a:r>
          </a:p>
          <a:p>
            <a:pPr lvl="1"/>
            <a:r>
              <a:rPr lang="en-GB" dirty="0" smtClean="0"/>
              <a:t>Closer to the population</a:t>
            </a:r>
          </a:p>
          <a:p>
            <a:pPr lvl="1"/>
            <a:r>
              <a:rPr lang="en-GB" dirty="0" smtClean="0"/>
              <a:t>Reduced media/ public interest</a:t>
            </a:r>
          </a:p>
          <a:p>
            <a:pPr lvl="1"/>
            <a:endParaRPr lang="en-GB" dirty="0" smtClean="0"/>
          </a:p>
          <a:p>
            <a:r>
              <a:rPr lang="en-GB" dirty="0" smtClean="0"/>
              <a:t>Cons</a:t>
            </a:r>
          </a:p>
          <a:p>
            <a:pPr lvl="1"/>
            <a:r>
              <a:rPr lang="en-GB" dirty="0" smtClean="0"/>
              <a:t>Limited access to other </a:t>
            </a:r>
            <a:r>
              <a:rPr lang="en-GB" dirty="0" err="1" smtClean="0"/>
              <a:t>Rxs</a:t>
            </a:r>
            <a:r>
              <a:rPr lang="en-GB" dirty="0" smtClean="0"/>
              <a:t> / investigations</a:t>
            </a:r>
          </a:p>
          <a:p>
            <a:pPr lvl="1"/>
            <a:r>
              <a:rPr lang="en-GB" dirty="0" smtClean="0"/>
              <a:t>Requirement for potential further SAS transport if admitted to secondary care</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smtClean="0"/>
              <a:t>Potential Senior Decision Makers	</a:t>
            </a:r>
            <a:endParaRPr lang="en-GB" dirty="0"/>
          </a:p>
        </p:txBody>
      </p:sp>
      <p:sp>
        <p:nvSpPr>
          <p:cNvPr id="6" name="Content Placeholder 5"/>
          <p:cNvSpPr>
            <a:spLocks noGrp="1"/>
          </p:cNvSpPr>
          <p:nvPr>
            <p:ph idx="1"/>
          </p:nvPr>
        </p:nvSpPr>
        <p:spPr>
          <a:xfrm>
            <a:off x="395536" y="1600200"/>
            <a:ext cx="8507288" cy="4525963"/>
          </a:xfrm>
        </p:spPr>
        <p:txBody>
          <a:bodyPr>
            <a:normAutofit fontScale="92500" lnSpcReduction="10000"/>
          </a:bodyPr>
          <a:lstStyle/>
          <a:p>
            <a:r>
              <a:rPr lang="en-GB" dirty="0" smtClean="0"/>
              <a:t>Respiratory clinicians</a:t>
            </a:r>
          </a:p>
          <a:p>
            <a:r>
              <a:rPr lang="en-GB" dirty="0" smtClean="0"/>
              <a:t>Respiratory CNSs (Primary and Secondary Care)</a:t>
            </a:r>
          </a:p>
          <a:p>
            <a:r>
              <a:rPr lang="en-GB" dirty="0" smtClean="0"/>
              <a:t>TB nurses</a:t>
            </a:r>
          </a:p>
          <a:p>
            <a:r>
              <a:rPr lang="en-GB" dirty="0" smtClean="0"/>
              <a:t>ED Band 6+ nurses</a:t>
            </a:r>
          </a:p>
          <a:p>
            <a:r>
              <a:rPr lang="en-GB" dirty="0" smtClean="0"/>
              <a:t>Acute medical / ED doctors</a:t>
            </a:r>
          </a:p>
          <a:p>
            <a:r>
              <a:rPr lang="en-GB" dirty="0" smtClean="0"/>
              <a:t>GPs</a:t>
            </a:r>
          </a:p>
          <a:p>
            <a:r>
              <a:rPr lang="en-GB" dirty="0" smtClean="0"/>
              <a:t>ANPs</a:t>
            </a:r>
          </a:p>
          <a:p>
            <a:r>
              <a:rPr lang="en-GB" dirty="0" smtClean="0"/>
              <a:t>(Paediatric assessor if co-located with </a:t>
            </a:r>
            <a:r>
              <a:rPr lang="en-GB" dirty="0" err="1" smtClean="0"/>
              <a:t>paeds</a:t>
            </a:r>
            <a:r>
              <a:rPr lang="en-GB" dirty="0" smtClean="0"/>
              <a:t> pathway)</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Secondary Care Interface with primary care/HUB/COVID assessment clinic</a:t>
            </a:r>
            <a:endParaRPr lang="en-GB" dirty="0"/>
          </a:p>
        </p:txBody>
      </p:sp>
      <p:sp>
        <p:nvSpPr>
          <p:cNvPr id="3" name="Content Placeholder 2"/>
          <p:cNvSpPr>
            <a:spLocks noGrp="1"/>
          </p:cNvSpPr>
          <p:nvPr>
            <p:ph idx="1"/>
          </p:nvPr>
        </p:nvSpPr>
        <p:spPr/>
        <p:txBody>
          <a:bodyPr>
            <a:normAutofit/>
          </a:bodyPr>
          <a:lstStyle/>
          <a:p>
            <a:r>
              <a:rPr lang="en-GB" dirty="0" smtClean="0"/>
              <a:t>Admission organisation</a:t>
            </a:r>
          </a:p>
          <a:p>
            <a:pPr lvl="1"/>
            <a:r>
              <a:rPr lang="en-GB" dirty="0" smtClean="0"/>
              <a:t>Senior Coordinator (ideally Band 7 SCN)</a:t>
            </a:r>
          </a:p>
          <a:p>
            <a:pPr lvl="2"/>
            <a:r>
              <a:rPr lang="en-GB" dirty="0" smtClean="0"/>
              <a:t>Coordinate admissions</a:t>
            </a:r>
          </a:p>
          <a:p>
            <a:pPr lvl="2"/>
            <a:r>
              <a:rPr lang="en-GB" dirty="0" smtClean="0"/>
              <a:t>Coordination of bed / flow of ?COVID /known COVID + patient assessment unit (minimise time in waiting room)</a:t>
            </a:r>
          </a:p>
          <a:p>
            <a:pPr lvl="2"/>
            <a:r>
              <a:rPr lang="en-GB" dirty="0" smtClean="0"/>
              <a:t>Stagger  attendances with clinical prioritisation</a:t>
            </a:r>
          </a:p>
          <a:p>
            <a:pPr lvl="2"/>
            <a:r>
              <a:rPr lang="en-GB" dirty="0" smtClean="0"/>
              <a:t>Liaise with Hub / Ambulatory Testing Centre / Primary Care</a:t>
            </a:r>
          </a:p>
          <a:p>
            <a:pPr lvl="1"/>
            <a:r>
              <a:rPr lang="en-GB" dirty="0" smtClean="0"/>
              <a:t>Administrative support</a:t>
            </a:r>
          </a:p>
          <a:p>
            <a:pPr lvl="2"/>
            <a:endParaRPr lang="en-GB" dirty="0" smtClean="0"/>
          </a:p>
          <a:p>
            <a:pPr lvl="2"/>
            <a:endParaRPr lang="en-GB" dirty="0" smtClean="0"/>
          </a:p>
          <a:p>
            <a:pPr lvl="2"/>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Broader consideration for secondary care</a:t>
            </a:r>
            <a:endParaRPr lang="en-GB" dirty="0"/>
          </a:p>
        </p:txBody>
      </p:sp>
      <p:sp>
        <p:nvSpPr>
          <p:cNvPr id="3" name="Content Placeholder 2"/>
          <p:cNvSpPr>
            <a:spLocks noGrp="1"/>
          </p:cNvSpPr>
          <p:nvPr>
            <p:ph idx="1"/>
          </p:nvPr>
        </p:nvSpPr>
        <p:spPr/>
        <p:txBody>
          <a:bodyPr>
            <a:normAutofit fontScale="47500" lnSpcReduction="20000"/>
          </a:bodyPr>
          <a:lstStyle/>
          <a:p>
            <a:pPr>
              <a:buNone/>
            </a:pPr>
            <a:r>
              <a:rPr lang="en-GB" dirty="0" smtClean="0"/>
              <a:t>Patient flow and discharge</a:t>
            </a:r>
          </a:p>
          <a:p>
            <a:pPr>
              <a:buNone/>
            </a:pPr>
            <a:endParaRPr lang="en-GB" dirty="0" smtClean="0"/>
          </a:p>
          <a:p>
            <a:pPr>
              <a:buNone/>
            </a:pPr>
            <a:r>
              <a:rPr lang="en-GB" dirty="0" smtClean="0"/>
              <a:t>Key principles</a:t>
            </a:r>
          </a:p>
          <a:p>
            <a:r>
              <a:rPr lang="en-GB" dirty="0" smtClean="0"/>
              <a:t>Patient flow out of secondary care is essential to allow rapid and high quality care of all admitted patients including those with possible or proven COVID-19</a:t>
            </a:r>
          </a:p>
          <a:p>
            <a:r>
              <a:rPr lang="en-GB" dirty="0" smtClean="0"/>
              <a:t>Patients with COVID-19, possible or +, can be discharged based on clinical grounds and do not need to wait for a negative COVID test x2 as per current guidelines</a:t>
            </a:r>
          </a:p>
          <a:p>
            <a:r>
              <a:rPr lang="en-GB" dirty="0" smtClean="0"/>
              <a:t>Discharge planning must be given the highest priority</a:t>
            </a:r>
          </a:p>
          <a:p>
            <a:r>
              <a:rPr lang="en-GB" dirty="0" smtClean="0"/>
              <a:t>HSCP need to have the ability to rapidly provide care in community settings to facilitate discharge</a:t>
            </a:r>
          </a:p>
          <a:p>
            <a:r>
              <a:rPr lang="en-GB" dirty="0" smtClean="0"/>
              <a:t>Patients may need to be moved to “downstream settings” in other facilities regardless of their postcode to facilitate bed availability at “front door”</a:t>
            </a:r>
          </a:p>
          <a:p>
            <a:r>
              <a:rPr lang="en-GB" dirty="0" smtClean="0"/>
              <a:t>Redeployment of staff from areas where elective work has stopped may be required, including to support rapid discharge arrangements</a:t>
            </a:r>
          </a:p>
          <a:p>
            <a:r>
              <a:rPr lang="en-GB" dirty="0" smtClean="0"/>
              <a:t>Where possible services that support community delivery of secondary care should be enhanced e.g. OPAT/respiratory and COPD nurse led services, hospital in the home etc.</a:t>
            </a:r>
          </a:p>
          <a:p>
            <a:r>
              <a:rPr lang="en-GB" dirty="0" smtClean="0"/>
              <a:t>Consider utilising other staff if that service is suspended.</a:t>
            </a:r>
          </a:p>
          <a:p>
            <a:r>
              <a:rPr lang="en-GB" dirty="0" smtClean="0"/>
              <a:t>Hospital pharmacy services must operate a 7 day a week service to support daily discharges throughout the day</a:t>
            </a:r>
          </a:p>
          <a:p>
            <a:r>
              <a:rPr lang="en-GB" dirty="0" smtClean="0"/>
              <a:t>Twice daily senior ward rounds would be expected 7 days a week to allow immediate discharges.</a:t>
            </a:r>
          </a:p>
          <a:p>
            <a:r>
              <a:rPr lang="en-GB" dirty="0" smtClean="0"/>
              <a:t>Consider use of nurse led discharge planning</a:t>
            </a:r>
          </a:p>
          <a:p>
            <a:endParaRPr lang="en-GB" dirty="0" smtClean="0"/>
          </a:p>
          <a:p>
            <a:endParaRPr lang="en-GB" dirty="0" smtClean="0"/>
          </a:p>
          <a:p>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Discharge criteria for a patient with known or possible COVID-19</a:t>
            </a:r>
            <a:endParaRPr lang="en-GB" dirty="0"/>
          </a:p>
        </p:txBody>
      </p:sp>
      <p:sp>
        <p:nvSpPr>
          <p:cNvPr id="3" name="Content Placeholder 2"/>
          <p:cNvSpPr>
            <a:spLocks noGrp="1"/>
          </p:cNvSpPr>
          <p:nvPr>
            <p:ph idx="1"/>
          </p:nvPr>
        </p:nvSpPr>
        <p:spPr/>
        <p:txBody>
          <a:bodyPr>
            <a:normAutofit fontScale="55000" lnSpcReduction="20000"/>
          </a:bodyPr>
          <a:lstStyle/>
          <a:p>
            <a:r>
              <a:rPr lang="en-GB" dirty="0" smtClean="0"/>
              <a:t>No risk factors </a:t>
            </a:r>
            <a:r>
              <a:rPr lang="en-GB" smtClean="0"/>
              <a:t>or co-morbidites</a:t>
            </a:r>
            <a:endParaRPr lang="en-GB" dirty="0" smtClean="0"/>
          </a:p>
          <a:p>
            <a:pPr lvl="1"/>
            <a:r>
              <a:rPr lang="en-GB" dirty="0" smtClean="0"/>
              <a:t>Ability to isolate(self isolate or family isolation)</a:t>
            </a:r>
          </a:p>
          <a:p>
            <a:pPr lvl="1"/>
            <a:r>
              <a:rPr lang="en-GB" dirty="0" smtClean="0"/>
              <a:t>Clinical improvement</a:t>
            </a:r>
          </a:p>
          <a:p>
            <a:pPr lvl="1"/>
            <a:r>
              <a:rPr lang="en-GB" dirty="0" smtClean="0"/>
              <a:t>NEWS&lt;2</a:t>
            </a:r>
          </a:p>
          <a:p>
            <a:pPr lvl="1"/>
            <a:r>
              <a:rPr lang="en-GB" dirty="0" smtClean="0"/>
              <a:t>Discharge with worsening advice and contact information for outstanding results</a:t>
            </a:r>
          </a:p>
          <a:p>
            <a:r>
              <a:rPr lang="en-GB" dirty="0" smtClean="0"/>
              <a:t>Risk factors§</a:t>
            </a:r>
          </a:p>
          <a:p>
            <a:pPr lvl="1"/>
            <a:r>
              <a:rPr lang="en-GB" dirty="0" smtClean="0"/>
              <a:t>Ability to isolate(self isolate or family isolation)</a:t>
            </a:r>
          </a:p>
          <a:p>
            <a:pPr lvl="1"/>
            <a:r>
              <a:rPr lang="en-GB" dirty="0" smtClean="0"/>
              <a:t>Clinical improvement</a:t>
            </a:r>
          </a:p>
          <a:p>
            <a:pPr lvl="1"/>
            <a:r>
              <a:rPr lang="en-GB" dirty="0" smtClean="0"/>
              <a:t>NEWS &lt;2</a:t>
            </a:r>
          </a:p>
          <a:p>
            <a:pPr lvl="1"/>
            <a:r>
              <a:rPr lang="en-GB" dirty="0" smtClean="0"/>
              <a:t>In patients with COPD</a:t>
            </a:r>
          </a:p>
          <a:p>
            <a:pPr lvl="2"/>
            <a:r>
              <a:rPr lang="en-GB" dirty="0" smtClean="0"/>
              <a:t>O2 </a:t>
            </a:r>
            <a:r>
              <a:rPr lang="en-GB" dirty="0" err="1" smtClean="0"/>
              <a:t>sats</a:t>
            </a:r>
            <a:r>
              <a:rPr lang="en-GB" dirty="0" smtClean="0"/>
              <a:t>  at base line or &gt;88% on Room air</a:t>
            </a:r>
          </a:p>
          <a:p>
            <a:pPr lvl="2"/>
            <a:r>
              <a:rPr lang="en-GB" dirty="0" smtClean="0"/>
              <a:t>Stable on discharge medication (i.e. If acute nebuliser started then off nebs for 24 hours)</a:t>
            </a:r>
          </a:p>
          <a:p>
            <a:pPr lvl="2"/>
            <a:r>
              <a:rPr lang="en-GB" dirty="0" smtClean="0"/>
              <a:t>Or home with </a:t>
            </a:r>
            <a:r>
              <a:rPr lang="en-GB" dirty="0" err="1" smtClean="0"/>
              <a:t>resp</a:t>
            </a:r>
            <a:r>
              <a:rPr lang="en-GB" dirty="0" smtClean="0"/>
              <a:t> nurse support where available for + patients</a:t>
            </a:r>
          </a:p>
          <a:p>
            <a:pPr lvl="2"/>
            <a:r>
              <a:rPr lang="en-GB" dirty="0" smtClean="0"/>
              <a:t>Or home after specialist respiratory advice</a:t>
            </a:r>
          </a:p>
          <a:p>
            <a:pPr lvl="1"/>
            <a:r>
              <a:rPr lang="en-GB" dirty="0" smtClean="0"/>
              <a:t>No additional clinical concerns</a:t>
            </a:r>
          </a:p>
          <a:p>
            <a:pPr lvl="1"/>
            <a:r>
              <a:rPr lang="en-GB" dirty="0" smtClean="0"/>
              <a:t>Discharge with worsening advice and contact information for outstanding results</a:t>
            </a:r>
          </a:p>
          <a:p>
            <a:pPr lvl="1"/>
            <a:endParaRPr lang="en-GB" dirty="0" smtClean="0"/>
          </a:p>
          <a:p>
            <a:pPr lvl="2"/>
            <a:endParaRPr lang="en-GB" dirty="0" smtClean="0"/>
          </a:p>
          <a:p>
            <a:pPr lvl="1"/>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627784" y="116632"/>
            <a:ext cx="3252493" cy="461665"/>
          </a:xfrm>
          <a:prstGeom prst="rect">
            <a:avLst/>
          </a:prstGeom>
          <a:solidFill>
            <a:schemeClr val="bg2"/>
          </a:solidFill>
          <a:ln>
            <a:solidFill>
              <a:schemeClr val="accent1"/>
            </a:solidFill>
          </a:ln>
        </p:spPr>
        <p:txBody>
          <a:bodyPr wrap="none" rtlCol="0">
            <a:spAutoFit/>
          </a:bodyPr>
          <a:lstStyle/>
          <a:p>
            <a:r>
              <a:rPr lang="en-GB" sz="1200" dirty="0" smtClean="0"/>
              <a:t>National  </a:t>
            </a:r>
            <a:r>
              <a:rPr lang="en-GB" sz="1200" dirty="0" err="1" smtClean="0"/>
              <a:t>COVID</a:t>
            </a:r>
            <a:r>
              <a:rPr lang="en-GB" sz="1200" dirty="0" smtClean="0"/>
              <a:t>-19/respiratory line  </a:t>
            </a:r>
            <a:r>
              <a:rPr lang="en-GB" sz="1200" dirty="0" err="1" smtClean="0"/>
              <a:t>NHS111</a:t>
            </a:r>
            <a:endParaRPr lang="en-GB" sz="1200" dirty="0" smtClean="0"/>
          </a:p>
          <a:p>
            <a:r>
              <a:rPr lang="en-GB" sz="1200" dirty="0" smtClean="0"/>
              <a:t>For possible concerned or known positive cases</a:t>
            </a:r>
            <a:endParaRPr lang="en-GB" sz="1200" dirty="0"/>
          </a:p>
        </p:txBody>
      </p:sp>
      <p:sp>
        <p:nvSpPr>
          <p:cNvPr id="5" name="Rounded Rectangle 4"/>
          <p:cNvSpPr/>
          <p:nvPr/>
        </p:nvSpPr>
        <p:spPr>
          <a:xfrm>
            <a:off x="3317443" y="1556792"/>
            <a:ext cx="2232248"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t>Local Hub</a:t>
            </a:r>
          </a:p>
          <a:p>
            <a:pPr algn="ctr"/>
            <a:r>
              <a:rPr lang="en-GB" sz="1400" dirty="0" smtClean="0"/>
              <a:t>Primary care with senior decision maker</a:t>
            </a:r>
            <a:endParaRPr lang="en-GB" sz="1400" dirty="0"/>
          </a:p>
        </p:txBody>
      </p:sp>
      <p:sp>
        <p:nvSpPr>
          <p:cNvPr id="6" name="TextBox 5"/>
          <p:cNvSpPr txBox="1"/>
          <p:nvPr/>
        </p:nvSpPr>
        <p:spPr>
          <a:xfrm>
            <a:off x="6952973" y="836712"/>
            <a:ext cx="1867499" cy="646331"/>
          </a:xfrm>
          <a:prstGeom prst="rect">
            <a:avLst/>
          </a:prstGeom>
          <a:noFill/>
          <a:ln>
            <a:solidFill>
              <a:schemeClr val="accent1"/>
            </a:solidFill>
          </a:ln>
        </p:spPr>
        <p:txBody>
          <a:bodyPr wrap="none" rtlCol="0">
            <a:spAutoFit/>
          </a:bodyPr>
          <a:lstStyle/>
          <a:p>
            <a:pPr algn="ctr"/>
            <a:r>
              <a:rPr lang="en-GB" dirty="0" smtClean="0"/>
              <a:t>Cough / fever</a:t>
            </a:r>
          </a:p>
          <a:p>
            <a:pPr algn="ctr"/>
            <a:r>
              <a:rPr lang="en-GB" dirty="0" smtClean="0"/>
              <a:t>No co-morbidities</a:t>
            </a:r>
            <a:endParaRPr lang="en-GB" dirty="0"/>
          </a:p>
        </p:txBody>
      </p:sp>
      <p:sp>
        <p:nvSpPr>
          <p:cNvPr id="10" name="TextBox 9"/>
          <p:cNvSpPr txBox="1"/>
          <p:nvPr/>
        </p:nvSpPr>
        <p:spPr>
          <a:xfrm>
            <a:off x="6948264" y="2132856"/>
            <a:ext cx="2088232" cy="1477328"/>
          </a:xfrm>
          <a:prstGeom prst="rect">
            <a:avLst/>
          </a:prstGeom>
          <a:noFill/>
          <a:ln w="3175">
            <a:solidFill>
              <a:schemeClr val="tx1"/>
            </a:solidFill>
          </a:ln>
        </p:spPr>
        <p:txBody>
          <a:bodyPr wrap="square" rtlCol="0">
            <a:spAutoFit/>
          </a:bodyPr>
          <a:lstStyle/>
          <a:p>
            <a:pPr algn="ctr"/>
            <a:r>
              <a:rPr lang="en-GB" dirty="0" smtClean="0"/>
              <a:t>Worsening advice, based on breathlessness</a:t>
            </a:r>
          </a:p>
          <a:p>
            <a:pPr algn="ctr"/>
            <a:r>
              <a:rPr lang="en-GB" dirty="0" smtClean="0"/>
              <a:t>Self- isolate per current guidelines</a:t>
            </a:r>
            <a:endParaRPr lang="en-GB" dirty="0"/>
          </a:p>
        </p:txBody>
      </p:sp>
      <p:sp>
        <p:nvSpPr>
          <p:cNvPr id="11" name="TextBox 10"/>
          <p:cNvSpPr txBox="1"/>
          <p:nvPr/>
        </p:nvSpPr>
        <p:spPr>
          <a:xfrm>
            <a:off x="251520" y="908720"/>
            <a:ext cx="2664296" cy="738664"/>
          </a:xfrm>
          <a:prstGeom prst="rect">
            <a:avLst/>
          </a:prstGeom>
          <a:noFill/>
          <a:ln>
            <a:solidFill>
              <a:schemeClr val="accent1"/>
            </a:solidFill>
          </a:ln>
        </p:spPr>
        <p:txBody>
          <a:bodyPr wrap="square" rtlCol="0">
            <a:spAutoFit/>
          </a:bodyPr>
          <a:lstStyle/>
          <a:p>
            <a:r>
              <a:rPr lang="en-GB" sz="1400" dirty="0" smtClean="0"/>
              <a:t>New Breathless (MMRC 1+ *) </a:t>
            </a:r>
          </a:p>
          <a:p>
            <a:r>
              <a:rPr lang="en-GB" sz="1400" dirty="0" smtClean="0"/>
              <a:t>or </a:t>
            </a:r>
          </a:p>
          <a:p>
            <a:r>
              <a:rPr lang="en-GB" sz="1400" dirty="0" smtClean="0"/>
              <a:t>Risk factors </a:t>
            </a:r>
            <a:r>
              <a:rPr lang="en-GB" sz="1400" baseline="30000" dirty="0" smtClean="0"/>
              <a:t>§</a:t>
            </a:r>
            <a:r>
              <a:rPr lang="en-GB" sz="1400" dirty="0" smtClean="0"/>
              <a:t> and fever or cough</a:t>
            </a:r>
            <a:endParaRPr lang="en-GB" sz="1400" dirty="0"/>
          </a:p>
        </p:txBody>
      </p:sp>
      <p:sp>
        <p:nvSpPr>
          <p:cNvPr id="14" name="TextBox 13"/>
          <p:cNvSpPr txBox="1"/>
          <p:nvPr/>
        </p:nvSpPr>
        <p:spPr>
          <a:xfrm>
            <a:off x="6997731" y="1619508"/>
            <a:ext cx="1894749" cy="369332"/>
          </a:xfrm>
          <a:prstGeom prst="rect">
            <a:avLst/>
          </a:prstGeom>
          <a:noFill/>
          <a:ln>
            <a:solidFill>
              <a:schemeClr val="accent1"/>
            </a:solidFill>
          </a:ln>
        </p:spPr>
        <p:txBody>
          <a:bodyPr wrap="none" rtlCol="0">
            <a:spAutoFit/>
          </a:bodyPr>
          <a:lstStyle/>
          <a:p>
            <a:r>
              <a:rPr lang="en-GB" dirty="0" smtClean="0"/>
              <a:t>No breathlessness</a:t>
            </a:r>
            <a:endParaRPr lang="en-GB" dirty="0"/>
          </a:p>
        </p:txBody>
      </p:sp>
      <p:sp>
        <p:nvSpPr>
          <p:cNvPr id="21" name="TextBox 20"/>
          <p:cNvSpPr txBox="1"/>
          <p:nvPr/>
        </p:nvSpPr>
        <p:spPr>
          <a:xfrm>
            <a:off x="2381339" y="3140968"/>
            <a:ext cx="4104456" cy="1631216"/>
          </a:xfrm>
          <a:prstGeom prst="rect">
            <a:avLst/>
          </a:prstGeom>
          <a:noFill/>
          <a:ln>
            <a:solidFill>
              <a:schemeClr val="accent1"/>
            </a:solidFill>
          </a:ln>
        </p:spPr>
        <p:txBody>
          <a:bodyPr wrap="square" rtlCol="0">
            <a:spAutoFit/>
          </a:bodyPr>
          <a:lstStyle/>
          <a:p>
            <a:pPr algn="ctr"/>
            <a:r>
              <a:rPr lang="en-GB" sz="1600" dirty="0" smtClean="0"/>
              <a:t>Clinical Assessment</a:t>
            </a:r>
          </a:p>
          <a:p>
            <a:pPr algn="ctr"/>
            <a:r>
              <a:rPr lang="en-GB" sz="1600" i="1" dirty="0" smtClean="0"/>
              <a:t> NB Key symptom is breathlessness</a:t>
            </a:r>
          </a:p>
          <a:p>
            <a:pPr algn="ctr">
              <a:buFont typeface="Arial" pitchFamily="34" charset="0"/>
              <a:buChar char="•"/>
            </a:pPr>
            <a:r>
              <a:rPr lang="en-GB" sz="1600" dirty="0" smtClean="0"/>
              <a:t>Clinical concern</a:t>
            </a:r>
          </a:p>
          <a:p>
            <a:pPr algn="ctr">
              <a:buFont typeface="Arial" pitchFamily="34" charset="0"/>
              <a:buChar char="•"/>
            </a:pPr>
            <a:r>
              <a:rPr lang="en-GB" sz="1600" dirty="0" smtClean="0"/>
              <a:t>Communication difficulties/ capacity concerns</a:t>
            </a:r>
          </a:p>
          <a:p>
            <a:pPr algn="ctr">
              <a:buFont typeface="Arial" pitchFamily="34" charset="0"/>
              <a:buChar char="•"/>
            </a:pPr>
            <a:r>
              <a:rPr lang="en-GB" sz="1600" dirty="0" smtClean="0"/>
              <a:t>If VC available, </a:t>
            </a:r>
            <a:r>
              <a:rPr lang="en-GB" sz="1600" dirty="0" err="1" smtClean="0"/>
              <a:t>RR≥24</a:t>
            </a:r>
            <a:endParaRPr lang="en-GB" sz="1600" dirty="0" smtClean="0"/>
          </a:p>
          <a:p>
            <a:pPr algn="ctr">
              <a:buFont typeface="Arial" pitchFamily="34" charset="0"/>
              <a:buChar char="•"/>
            </a:pPr>
            <a:r>
              <a:rPr lang="en-GB" sz="1600" dirty="0" smtClean="0"/>
              <a:t>Complex COVID Severity Risk Factors</a:t>
            </a:r>
          </a:p>
        </p:txBody>
      </p:sp>
      <p:sp>
        <p:nvSpPr>
          <p:cNvPr id="25" name="Rounded Rectangle 24"/>
          <p:cNvSpPr/>
          <p:nvPr/>
        </p:nvSpPr>
        <p:spPr>
          <a:xfrm>
            <a:off x="755576" y="5826968"/>
            <a:ext cx="158417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Hospital</a:t>
            </a:r>
          </a:p>
          <a:p>
            <a:pPr algn="ctr"/>
            <a:r>
              <a:rPr lang="en-GB" dirty="0" smtClean="0"/>
              <a:t>Assessment</a:t>
            </a:r>
            <a:endParaRPr lang="en-GB" dirty="0"/>
          </a:p>
        </p:txBody>
      </p:sp>
      <p:sp>
        <p:nvSpPr>
          <p:cNvPr id="26" name="Rounded Rectangle 25"/>
          <p:cNvSpPr/>
          <p:nvPr/>
        </p:nvSpPr>
        <p:spPr>
          <a:xfrm>
            <a:off x="5940152" y="5517231"/>
            <a:ext cx="3024336" cy="12572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Font typeface="Arial" pitchFamily="34" charset="0"/>
              <a:buChar char="•"/>
            </a:pPr>
            <a:r>
              <a:rPr lang="en-GB" dirty="0" smtClean="0"/>
              <a:t>Next day follow up if risk factors for deterioration*</a:t>
            </a:r>
          </a:p>
          <a:p>
            <a:pPr algn="ctr">
              <a:buFont typeface="Arial" pitchFamily="34" charset="0"/>
              <a:buChar char="•"/>
            </a:pPr>
            <a:r>
              <a:rPr lang="en-GB" dirty="0" smtClean="0"/>
              <a:t>Worsening advice if no co-morbidities. Follow self isolation guidance</a:t>
            </a:r>
            <a:endParaRPr lang="en-GB" dirty="0"/>
          </a:p>
        </p:txBody>
      </p:sp>
      <p:sp>
        <p:nvSpPr>
          <p:cNvPr id="27" name="Rounded Rectangle 26"/>
          <p:cNvSpPr/>
          <p:nvPr/>
        </p:nvSpPr>
        <p:spPr>
          <a:xfrm>
            <a:off x="3641479" y="5805264"/>
            <a:ext cx="1584176"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smtClean="0"/>
          </a:p>
          <a:p>
            <a:pPr algn="ctr"/>
            <a:r>
              <a:rPr lang="en-GB" dirty="0" err="1" smtClean="0"/>
              <a:t>Covid</a:t>
            </a:r>
            <a:endParaRPr lang="en-GB" dirty="0" smtClean="0"/>
          </a:p>
          <a:p>
            <a:pPr algn="ctr"/>
            <a:r>
              <a:rPr lang="en-GB" dirty="0" smtClean="0"/>
              <a:t> Assessment Clinic</a:t>
            </a:r>
          </a:p>
          <a:p>
            <a:pPr algn="ctr"/>
            <a:endParaRPr lang="en-GB" dirty="0"/>
          </a:p>
        </p:txBody>
      </p:sp>
      <p:cxnSp>
        <p:nvCxnSpPr>
          <p:cNvPr id="34" name="Straight Arrow Connector 33"/>
          <p:cNvCxnSpPr>
            <a:stCxn id="4" idx="2"/>
            <a:endCxn id="11" idx="0"/>
          </p:cNvCxnSpPr>
          <p:nvPr/>
        </p:nvCxnSpPr>
        <p:spPr>
          <a:xfrm flipH="1">
            <a:off x="1583668" y="578297"/>
            <a:ext cx="2670363" cy="3304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6" idx="2"/>
            <a:endCxn id="14" idx="0"/>
          </p:cNvCxnSpPr>
          <p:nvPr/>
        </p:nvCxnSpPr>
        <p:spPr>
          <a:xfrm>
            <a:off x="7886723" y="1483043"/>
            <a:ext cx="58383" cy="1364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4" idx="2"/>
            <a:endCxn id="10" idx="0"/>
          </p:cNvCxnSpPr>
          <p:nvPr/>
        </p:nvCxnSpPr>
        <p:spPr>
          <a:xfrm>
            <a:off x="7945106" y="1988840"/>
            <a:ext cx="47274"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1" idx="3"/>
            <a:endCxn id="5" idx="0"/>
          </p:cNvCxnSpPr>
          <p:nvPr/>
        </p:nvCxnSpPr>
        <p:spPr>
          <a:xfrm>
            <a:off x="2915816" y="1278052"/>
            <a:ext cx="1517751" cy="2787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21" idx="2"/>
            <a:endCxn id="25" idx="0"/>
          </p:cNvCxnSpPr>
          <p:nvPr/>
        </p:nvCxnSpPr>
        <p:spPr>
          <a:xfrm flipH="1">
            <a:off x="1547664" y="4772184"/>
            <a:ext cx="2885903" cy="10547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a:off x="1162317" y="4600006"/>
            <a:ext cx="1440160" cy="1200329"/>
          </a:xfrm>
          <a:prstGeom prst="rect">
            <a:avLst/>
          </a:prstGeom>
          <a:noFill/>
        </p:spPr>
        <p:txBody>
          <a:bodyPr wrap="square" rtlCol="0">
            <a:spAutoFit/>
          </a:bodyPr>
          <a:lstStyle/>
          <a:p>
            <a:endParaRPr lang="en-GB" dirty="0" smtClean="0"/>
          </a:p>
          <a:p>
            <a:r>
              <a:rPr lang="en-GB" dirty="0" smtClean="0"/>
              <a:t>Yes, definite concern</a:t>
            </a:r>
          </a:p>
          <a:p>
            <a:r>
              <a:rPr lang="en-GB" dirty="0"/>
              <a:t> </a:t>
            </a:r>
            <a:r>
              <a:rPr lang="en-GB" dirty="0" smtClean="0"/>
              <a:t>   </a:t>
            </a:r>
            <a:endParaRPr lang="en-GB" dirty="0"/>
          </a:p>
        </p:txBody>
      </p:sp>
      <p:cxnSp>
        <p:nvCxnSpPr>
          <p:cNvPr id="49" name="Straight Arrow Connector 48"/>
          <p:cNvCxnSpPr>
            <a:stCxn id="21" idx="2"/>
            <a:endCxn id="27" idx="0"/>
          </p:cNvCxnSpPr>
          <p:nvPr/>
        </p:nvCxnSpPr>
        <p:spPr>
          <a:xfrm>
            <a:off x="4433567" y="4772184"/>
            <a:ext cx="0" cy="1033080"/>
          </a:xfrm>
          <a:prstGeom prst="straightConnector1">
            <a:avLst/>
          </a:prstGeom>
          <a:ln>
            <a:prstDash val="solid"/>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21" idx="2"/>
            <a:endCxn id="26" idx="0"/>
          </p:cNvCxnSpPr>
          <p:nvPr/>
        </p:nvCxnSpPr>
        <p:spPr>
          <a:xfrm>
            <a:off x="4433567" y="4772184"/>
            <a:ext cx="3018753" cy="7450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TextBox 52"/>
          <p:cNvSpPr txBox="1"/>
          <p:nvPr/>
        </p:nvSpPr>
        <p:spPr>
          <a:xfrm>
            <a:off x="6732240" y="4869160"/>
            <a:ext cx="1352934" cy="369332"/>
          </a:xfrm>
          <a:prstGeom prst="rect">
            <a:avLst/>
          </a:prstGeom>
          <a:noFill/>
        </p:spPr>
        <p:txBody>
          <a:bodyPr wrap="none" rtlCol="0">
            <a:spAutoFit/>
          </a:bodyPr>
          <a:lstStyle/>
          <a:p>
            <a:r>
              <a:rPr lang="en-GB" dirty="0" smtClean="0"/>
              <a:t>No concerns</a:t>
            </a:r>
            <a:endParaRPr lang="en-GB" dirty="0"/>
          </a:p>
        </p:txBody>
      </p:sp>
      <p:sp>
        <p:nvSpPr>
          <p:cNvPr id="54" name="TextBox 53"/>
          <p:cNvSpPr txBox="1"/>
          <p:nvPr/>
        </p:nvSpPr>
        <p:spPr>
          <a:xfrm>
            <a:off x="3347864" y="5013176"/>
            <a:ext cx="1440159" cy="646331"/>
          </a:xfrm>
          <a:prstGeom prst="rect">
            <a:avLst/>
          </a:prstGeom>
          <a:noFill/>
        </p:spPr>
        <p:txBody>
          <a:bodyPr wrap="square" rtlCol="0">
            <a:spAutoFit/>
          </a:bodyPr>
          <a:lstStyle/>
          <a:p>
            <a:r>
              <a:rPr lang="en-GB" dirty="0" smtClean="0"/>
              <a:t>Yes, possible concern</a:t>
            </a:r>
            <a:endParaRPr lang="en-GB" dirty="0"/>
          </a:p>
        </p:txBody>
      </p:sp>
      <p:cxnSp>
        <p:nvCxnSpPr>
          <p:cNvPr id="41" name="Straight Arrow Connector 40"/>
          <p:cNvCxnSpPr>
            <a:stCxn id="4" idx="2"/>
            <a:endCxn id="6" idx="0"/>
          </p:cNvCxnSpPr>
          <p:nvPr/>
        </p:nvCxnSpPr>
        <p:spPr>
          <a:xfrm>
            <a:off x="4254031" y="578297"/>
            <a:ext cx="3632692" cy="25841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5" idx="2"/>
            <a:endCxn id="21" idx="0"/>
          </p:cNvCxnSpPr>
          <p:nvPr/>
        </p:nvCxnSpPr>
        <p:spPr>
          <a:xfrm>
            <a:off x="4433567" y="2492896"/>
            <a:ext cx="0" cy="648072"/>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51520" y="1844824"/>
            <a:ext cx="1800200" cy="830997"/>
          </a:xfrm>
          <a:prstGeom prst="rect">
            <a:avLst/>
          </a:prstGeom>
          <a:solidFill>
            <a:srgbClr val="FFC000"/>
          </a:solidFill>
        </p:spPr>
        <p:txBody>
          <a:bodyPr wrap="square" rtlCol="0">
            <a:spAutoFit/>
          </a:bodyPr>
          <a:lstStyle/>
          <a:p>
            <a:r>
              <a:rPr lang="en-GB" sz="1600" i="1" dirty="0" smtClean="0"/>
              <a:t>Direct Primary care presentations-local pathways </a:t>
            </a:r>
            <a:endParaRPr lang="en-GB" sz="1600" i="1" dirty="0"/>
          </a:p>
        </p:txBody>
      </p:sp>
      <p:cxnSp>
        <p:nvCxnSpPr>
          <p:cNvPr id="29" name="Straight Arrow Connector 28"/>
          <p:cNvCxnSpPr>
            <a:stCxn id="24" idx="3"/>
            <a:endCxn id="5" idx="1"/>
          </p:cNvCxnSpPr>
          <p:nvPr/>
        </p:nvCxnSpPr>
        <p:spPr>
          <a:xfrm flipV="1">
            <a:off x="2051720" y="2024844"/>
            <a:ext cx="1265723" cy="2354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stCxn id="24" idx="2"/>
            <a:endCxn id="21" idx="1"/>
          </p:cNvCxnSpPr>
          <p:nvPr/>
        </p:nvCxnSpPr>
        <p:spPr>
          <a:xfrm>
            <a:off x="1151620" y="2675821"/>
            <a:ext cx="1229719" cy="1280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23528" y="1207293"/>
            <a:ext cx="4104456" cy="4525963"/>
          </a:xfrm>
          <a:noFill/>
          <a:ln>
            <a:solidFill>
              <a:schemeClr val="accent1">
                <a:shade val="95000"/>
                <a:satMod val="105000"/>
              </a:schemeClr>
            </a:solidFill>
          </a:ln>
        </p:spPr>
        <p:txBody>
          <a:bodyPr>
            <a:normAutofit/>
          </a:bodyPr>
          <a:lstStyle/>
          <a:p>
            <a:pPr>
              <a:buNone/>
            </a:pPr>
            <a:r>
              <a:rPr lang="en-GB" sz="2400" b="1" u="sng" dirty="0" smtClean="0"/>
              <a:t>§ Risk Factors for deterioration</a:t>
            </a:r>
          </a:p>
          <a:p>
            <a:pPr lvl="0"/>
            <a:r>
              <a:rPr lang="en-GB" dirty="0" smtClean="0"/>
              <a:t>Age </a:t>
            </a:r>
            <a:r>
              <a:rPr lang="en-GB" dirty="0"/>
              <a:t>&gt;60</a:t>
            </a:r>
          </a:p>
          <a:p>
            <a:pPr lvl="0"/>
            <a:r>
              <a:rPr lang="en-GB" dirty="0"/>
              <a:t>Respiratory or cardiac </a:t>
            </a:r>
            <a:r>
              <a:rPr lang="en-GB" dirty="0" err="1"/>
              <a:t>comorbidities</a:t>
            </a:r>
            <a:endParaRPr lang="en-GB" dirty="0"/>
          </a:p>
          <a:p>
            <a:pPr lvl="0"/>
            <a:r>
              <a:rPr lang="en-GB" dirty="0" err="1"/>
              <a:t>Immunosuppression</a:t>
            </a:r>
            <a:r>
              <a:rPr lang="en-GB" dirty="0"/>
              <a:t> including cancer</a:t>
            </a:r>
          </a:p>
          <a:p>
            <a:pPr lvl="0"/>
            <a:r>
              <a:rPr lang="en-GB" dirty="0"/>
              <a:t>Frailty</a:t>
            </a:r>
          </a:p>
          <a:p>
            <a:pPr lvl="0"/>
            <a:r>
              <a:rPr lang="en-GB" dirty="0"/>
              <a:t>Diabetes</a:t>
            </a:r>
          </a:p>
        </p:txBody>
      </p:sp>
      <p:sp>
        <p:nvSpPr>
          <p:cNvPr id="4" name="Content Placeholder 3"/>
          <p:cNvSpPr>
            <a:spLocks noGrp="1"/>
          </p:cNvSpPr>
          <p:nvPr>
            <p:ph sz="half" idx="2"/>
          </p:nvPr>
        </p:nvSpPr>
        <p:spPr/>
        <p:txBody>
          <a:bodyPr>
            <a:normAutofit/>
          </a:bodyPr>
          <a:lstStyle/>
          <a:p>
            <a:r>
              <a:rPr lang="en-GB" dirty="0" smtClean="0"/>
              <a:t>MMRC scale</a:t>
            </a:r>
            <a:endParaRPr lang="en-GB" dirty="0"/>
          </a:p>
        </p:txBody>
      </p:sp>
      <p:pic>
        <p:nvPicPr>
          <p:cNvPr id="1026" name="Picture 2" descr="http://3.bp.blogspot.com/-t-YeFVqYwz8/TgFGAsDTk-I/AAAAAAAAAA0/zSVesdjSzak/s1600/Modified+Medical+Research+Council+%2528MMRC%2529+Dyspnoea+Scale.png"/>
          <p:cNvPicPr>
            <a:picLocks noChangeAspect="1" noChangeArrowheads="1"/>
          </p:cNvPicPr>
          <p:nvPr/>
        </p:nvPicPr>
        <p:blipFill>
          <a:blip r:embed="rId2" cstate="print"/>
          <a:srcRect/>
          <a:stretch>
            <a:fillRect/>
          </a:stretch>
        </p:blipFill>
        <p:spPr bwMode="auto">
          <a:xfrm>
            <a:off x="4499992" y="2276872"/>
            <a:ext cx="4624319" cy="230425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Paediatric pathway</a:t>
            </a:r>
            <a:endParaRPr lang="en-GB" dirty="0"/>
          </a:p>
        </p:txBody>
      </p:sp>
      <p:pic>
        <p:nvPicPr>
          <p:cNvPr id="4" name="Content Placeholder 3" descr="\\XGGC.SCOT.NHS.UK\GGCData\FolderRedirects\GRI6\pollolo390\My Documents\Guideline Development\Covid19\Paediatric Pathway Covid 19 community.jpg"/>
          <p:cNvPicPr>
            <a:picLocks noGrp="1"/>
          </p:cNvPicPr>
          <p:nvPr>
            <p:ph idx="1"/>
          </p:nvPr>
        </p:nvPicPr>
        <p:blipFill>
          <a:blip r:embed="rId2" cstate="print"/>
          <a:srcRect/>
          <a:stretch>
            <a:fillRect/>
          </a:stretch>
        </p:blipFill>
        <p:spPr bwMode="auto">
          <a:xfrm>
            <a:off x="395536" y="1600200"/>
            <a:ext cx="8064896" cy="4997152"/>
          </a:xfrm>
          <a:prstGeom prst="rect">
            <a:avLst/>
          </a:prstGeom>
          <a:noFill/>
          <a:ln w="9525">
            <a:noFill/>
            <a:miter lim="800000"/>
            <a:headEnd/>
            <a:tailEnd/>
          </a:ln>
        </p:spPr>
      </p:pic>
    </p:spTree>
    <p:extLst>
      <p:ext uri="{BB962C8B-B14F-4D97-AF65-F5344CB8AC3E}">
        <p14:creationId xmlns:p14="http://schemas.microsoft.com/office/powerpoint/2010/main" val="3437539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332657"/>
            <a:ext cx="7886700" cy="849978"/>
          </a:xfrm>
        </p:spPr>
        <p:txBody>
          <a:bodyPr>
            <a:normAutofit/>
          </a:bodyPr>
          <a:lstStyle/>
          <a:p>
            <a:pPr algn="ctr"/>
            <a:r>
              <a:rPr lang="en-GB" dirty="0" smtClean="0"/>
              <a:t> Pathway for Pregnant Women</a:t>
            </a:r>
            <a:endParaRPr lang="en-GB" dirty="0"/>
          </a:p>
        </p:txBody>
      </p:sp>
      <p:sp>
        <p:nvSpPr>
          <p:cNvPr id="5" name="Content Placeholder 4"/>
          <p:cNvSpPr>
            <a:spLocks noGrp="1"/>
          </p:cNvSpPr>
          <p:nvPr>
            <p:ph idx="1"/>
          </p:nvPr>
        </p:nvSpPr>
        <p:spPr>
          <a:xfrm>
            <a:off x="6601901" y="1666590"/>
            <a:ext cx="2058375" cy="1596788"/>
          </a:xfrm>
          <a:ln>
            <a:solidFill>
              <a:schemeClr val="tx1"/>
            </a:solidFill>
          </a:ln>
        </p:spPr>
        <p:txBody>
          <a:bodyPr>
            <a:normAutofit/>
          </a:bodyPr>
          <a:lstStyle/>
          <a:p>
            <a:pPr marL="0" indent="0" algn="ctr">
              <a:buNone/>
            </a:pPr>
            <a:r>
              <a:rPr lang="en-GB" sz="1200" u="sng" dirty="0"/>
              <a:t>*Risk Factors for Deterioration</a:t>
            </a:r>
          </a:p>
          <a:p>
            <a:pPr algn="ctr"/>
            <a:r>
              <a:rPr lang="en-GB" sz="1200" dirty="0"/>
              <a:t>Respiratory or cardiac comorbidities</a:t>
            </a:r>
          </a:p>
          <a:p>
            <a:pPr algn="ctr"/>
            <a:r>
              <a:rPr lang="en-GB" sz="1200" dirty="0"/>
              <a:t>Immunosuppression</a:t>
            </a:r>
          </a:p>
          <a:p>
            <a:pPr algn="ctr"/>
            <a:r>
              <a:rPr lang="en-GB" sz="1200" dirty="0"/>
              <a:t>Diabetes (type 1&amp;2 not gestational diabetes)</a:t>
            </a:r>
          </a:p>
        </p:txBody>
      </p:sp>
      <p:sp>
        <p:nvSpPr>
          <p:cNvPr id="6" name="TextBox 5"/>
          <p:cNvSpPr txBox="1"/>
          <p:nvPr/>
        </p:nvSpPr>
        <p:spPr>
          <a:xfrm>
            <a:off x="3419203" y="1657071"/>
            <a:ext cx="2890157" cy="646331"/>
          </a:xfrm>
          <a:prstGeom prst="rect">
            <a:avLst/>
          </a:prstGeom>
          <a:noFill/>
          <a:ln w="12700">
            <a:solidFill>
              <a:schemeClr val="tx1"/>
            </a:solidFill>
          </a:ln>
        </p:spPr>
        <p:txBody>
          <a:bodyPr wrap="square" rtlCol="0">
            <a:spAutoFit/>
          </a:bodyPr>
          <a:lstStyle/>
          <a:p>
            <a:r>
              <a:rPr lang="en-GB" sz="1200" b="1" dirty="0"/>
              <a:t>Central </a:t>
            </a:r>
            <a:r>
              <a:rPr lang="en-GB" sz="1200" b="1" dirty="0" err="1"/>
              <a:t>COVID</a:t>
            </a:r>
            <a:r>
              <a:rPr lang="en-GB" sz="1200" b="1" dirty="0"/>
              <a:t>-19 </a:t>
            </a:r>
            <a:r>
              <a:rPr lang="en-GB" sz="1200" b="1" dirty="0" err="1"/>
              <a:t>NHS24</a:t>
            </a:r>
            <a:r>
              <a:rPr lang="en-GB" sz="1200" b="1" dirty="0"/>
              <a:t> – 111 help line</a:t>
            </a:r>
          </a:p>
          <a:p>
            <a:r>
              <a:rPr lang="en-GB" sz="1200" dirty="0"/>
              <a:t>For pregnant women with respiratory symptoms at any stage of pregnancy</a:t>
            </a:r>
          </a:p>
        </p:txBody>
      </p:sp>
      <p:cxnSp>
        <p:nvCxnSpPr>
          <p:cNvPr id="8" name="Straight Arrow Connector 7"/>
          <p:cNvCxnSpPr/>
          <p:nvPr/>
        </p:nvCxnSpPr>
        <p:spPr>
          <a:xfrm flipH="1">
            <a:off x="2294965" y="2233275"/>
            <a:ext cx="1124238" cy="4001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004037" y="2703574"/>
            <a:ext cx="1519839" cy="577081"/>
          </a:xfrm>
          <a:prstGeom prst="rect">
            <a:avLst/>
          </a:prstGeom>
          <a:noFill/>
          <a:ln w="12700">
            <a:solidFill>
              <a:schemeClr val="tx1"/>
            </a:solidFill>
          </a:ln>
        </p:spPr>
        <p:txBody>
          <a:bodyPr wrap="square" rtlCol="0">
            <a:spAutoFit/>
          </a:bodyPr>
          <a:lstStyle/>
          <a:p>
            <a:r>
              <a:rPr lang="en-GB" sz="1050" dirty="0"/>
              <a:t>Cough/ Fever , </a:t>
            </a:r>
          </a:p>
          <a:p>
            <a:r>
              <a:rPr lang="en-GB" sz="1050" dirty="0"/>
              <a:t>no risk factors for deterioration*</a:t>
            </a:r>
          </a:p>
        </p:txBody>
      </p:sp>
      <p:cxnSp>
        <p:nvCxnSpPr>
          <p:cNvPr id="12" name="Straight Arrow Connector 11"/>
          <p:cNvCxnSpPr/>
          <p:nvPr/>
        </p:nvCxnSpPr>
        <p:spPr>
          <a:xfrm>
            <a:off x="4813682" y="2464984"/>
            <a:ext cx="0" cy="1955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419203" y="2648393"/>
            <a:ext cx="2859805" cy="646331"/>
          </a:xfrm>
          <a:prstGeom prst="rect">
            <a:avLst/>
          </a:prstGeom>
          <a:noFill/>
          <a:ln w="12700">
            <a:solidFill>
              <a:schemeClr val="tx1"/>
            </a:solidFill>
          </a:ln>
        </p:spPr>
        <p:txBody>
          <a:bodyPr wrap="square" rtlCol="0">
            <a:spAutoFit/>
          </a:bodyPr>
          <a:lstStyle/>
          <a:p>
            <a:r>
              <a:rPr lang="en-GB" sz="1200" dirty="0"/>
              <a:t>Shortness of breath , </a:t>
            </a:r>
          </a:p>
          <a:p>
            <a:r>
              <a:rPr lang="en-GB" sz="1200" dirty="0"/>
              <a:t>Worsening respiratory symptoms  OR</a:t>
            </a:r>
          </a:p>
          <a:p>
            <a:r>
              <a:rPr lang="en-GB" sz="1200" dirty="0"/>
              <a:t>Risk factors for deterioration *</a:t>
            </a:r>
          </a:p>
        </p:txBody>
      </p:sp>
      <p:cxnSp>
        <p:nvCxnSpPr>
          <p:cNvPr id="16" name="Straight Arrow Connector 15"/>
          <p:cNvCxnSpPr>
            <a:stCxn id="14" idx="2"/>
          </p:cNvCxnSpPr>
          <p:nvPr/>
        </p:nvCxnSpPr>
        <p:spPr>
          <a:xfrm flipH="1">
            <a:off x="4849105" y="3271640"/>
            <a:ext cx="1" cy="38946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1092261" y="3546051"/>
            <a:ext cx="1183337" cy="253916"/>
          </a:xfrm>
          <a:prstGeom prst="rect">
            <a:avLst/>
          </a:prstGeom>
          <a:noFill/>
          <a:ln w="12700">
            <a:solidFill>
              <a:schemeClr val="tx1"/>
            </a:solidFill>
          </a:ln>
        </p:spPr>
        <p:txBody>
          <a:bodyPr wrap="none" rtlCol="0">
            <a:spAutoFit/>
          </a:bodyPr>
          <a:lstStyle/>
          <a:p>
            <a:r>
              <a:rPr lang="en-GB" sz="1050" dirty="0"/>
              <a:t>No breathlessness</a:t>
            </a:r>
          </a:p>
        </p:txBody>
      </p:sp>
      <p:cxnSp>
        <p:nvCxnSpPr>
          <p:cNvPr id="34" name="Straight Arrow Connector 33"/>
          <p:cNvCxnSpPr>
            <a:stCxn id="32" idx="2"/>
          </p:cNvCxnSpPr>
          <p:nvPr/>
        </p:nvCxnSpPr>
        <p:spPr>
          <a:xfrm>
            <a:off x="1661335" y="3776884"/>
            <a:ext cx="0" cy="1956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842912" y="3972522"/>
            <a:ext cx="1842091" cy="1061829"/>
          </a:xfrm>
          <a:prstGeom prst="rect">
            <a:avLst/>
          </a:prstGeom>
          <a:noFill/>
          <a:ln w="12700">
            <a:solidFill>
              <a:schemeClr val="tx1"/>
            </a:solidFill>
          </a:ln>
        </p:spPr>
        <p:txBody>
          <a:bodyPr wrap="square" rtlCol="0">
            <a:spAutoFit/>
          </a:bodyPr>
          <a:lstStyle/>
          <a:p>
            <a:r>
              <a:rPr lang="en-GB" sz="1050" b="1" dirty="0"/>
              <a:t>Advise:- </a:t>
            </a:r>
          </a:p>
          <a:p>
            <a:r>
              <a:rPr lang="en-GB" sz="1050" dirty="0"/>
              <a:t>Self isolate 7 days and inform  primary midwife </a:t>
            </a:r>
          </a:p>
          <a:p>
            <a:r>
              <a:rPr lang="en-GB" sz="1050" dirty="0"/>
              <a:t>Call back if  worsening symptoms or develop  </a:t>
            </a:r>
            <a:r>
              <a:rPr lang="en-GB" sz="1050"/>
              <a:t>breathlessness </a:t>
            </a:r>
            <a:endParaRPr lang="en-GB" sz="1050" dirty="0"/>
          </a:p>
        </p:txBody>
      </p:sp>
      <p:sp>
        <p:nvSpPr>
          <p:cNvPr id="15" name="Rectangle 14"/>
          <p:cNvSpPr/>
          <p:nvPr/>
        </p:nvSpPr>
        <p:spPr>
          <a:xfrm>
            <a:off x="3748179" y="3650923"/>
            <a:ext cx="2262555" cy="787697"/>
          </a:xfrm>
          <a:prstGeom prst="rect">
            <a:avLst/>
          </a:prstGeom>
          <a:ln w="127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endParaRPr lang="en-GB" sz="1350" dirty="0"/>
          </a:p>
          <a:p>
            <a:endParaRPr lang="en-GB" sz="1200" dirty="0"/>
          </a:p>
          <a:p>
            <a:r>
              <a:rPr lang="en-GB" sz="1200" dirty="0"/>
              <a:t>Refer to secondary care – </a:t>
            </a:r>
          </a:p>
          <a:p>
            <a:r>
              <a:rPr lang="en-GB" sz="1200" dirty="0"/>
              <a:t>telephone contact with</a:t>
            </a:r>
          </a:p>
          <a:p>
            <a:r>
              <a:rPr lang="en-GB" sz="1200" dirty="0"/>
              <a:t>Maternity Triage, who will then advise according to:</a:t>
            </a:r>
          </a:p>
          <a:p>
            <a:endParaRPr lang="en-GB" sz="1350" dirty="0"/>
          </a:p>
          <a:p>
            <a:pPr algn="ctr"/>
            <a:endParaRPr lang="en-GB" sz="1050" dirty="0"/>
          </a:p>
        </p:txBody>
      </p:sp>
      <p:sp>
        <p:nvSpPr>
          <p:cNvPr id="18" name="TextBox 17"/>
          <p:cNvSpPr txBox="1"/>
          <p:nvPr/>
        </p:nvSpPr>
        <p:spPr>
          <a:xfrm>
            <a:off x="2804271" y="4922576"/>
            <a:ext cx="2662391" cy="715581"/>
          </a:xfrm>
          <a:prstGeom prst="rect">
            <a:avLst/>
          </a:prstGeom>
          <a:noFill/>
          <a:ln w="12700">
            <a:solidFill>
              <a:schemeClr val="tx1"/>
            </a:solidFill>
          </a:ln>
        </p:spPr>
        <p:txBody>
          <a:bodyPr wrap="square" rtlCol="0">
            <a:spAutoFit/>
          </a:bodyPr>
          <a:lstStyle/>
          <a:p>
            <a:r>
              <a:rPr lang="en-GB" sz="1350" b="1" dirty="0"/>
              <a:t>No additional obstetric complications </a:t>
            </a:r>
            <a:r>
              <a:rPr lang="en-GB" sz="1350" dirty="0"/>
              <a:t>– follow local health board policy for admission</a:t>
            </a:r>
          </a:p>
        </p:txBody>
      </p:sp>
      <p:sp>
        <p:nvSpPr>
          <p:cNvPr id="19" name="TextBox 18"/>
          <p:cNvSpPr txBox="1"/>
          <p:nvPr/>
        </p:nvSpPr>
        <p:spPr>
          <a:xfrm>
            <a:off x="5690433" y="4935414"/>
            <a:ext cx="2686124" cy="715581"/>
          </a:xfrm>
          <a:prstGeom prst="rect">
            <a:avLst/>
          </a:prstGeom>
          <a:noFill/>
          <a:ln w="12700">
            <a:solidFill>
              <a:schemeClr val="tx1"/>
            </a:solidFill>
          </a:ln>
        </p:spPr>
        <p:txBody>
          <a:bodyPr wrap="square" rtlCol="0">
            <a:spAutoFit/>
          </a:bodyPr>
          <a:lstStyle/>
          <a:p>
            <a:r>
              <a:rPr lang="en-GB" sz="1350" b="1" dirty="0"/>
              <a:t>Additional obstetric complications </a:t>
            </a:r>
            <a:r>
              <a:rPr lang="en-GB" sz="1350" dirty="0"/>
              <a:t>– admit to obstetric unit</a:t>
            </a:r>
          </a:p>
          <a:p>
            <a:endParaRPr lang="en-GB" sz="1350" dirty="0"/>
          </a:p>
        </p:txBody>
      </p:sp>
      <p:cxnSp>
        <p:nvCxnSpPr>
          <p:cNvPr id="20" name="Straight Arrow Connector 19"/>
          <p:cNvCxnSpPr/>
          <p:nvPr/>
        </p:nvCxnSpPr>
        <p:spPr>
          <a:xfrm flipH="1">
            <a:off x="4036423" y="4502595"/>
            <a:ext cx="440872" cy="4021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5347393" y="4491895"/>
            <a:ext cx="420586" cy="39024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661335" y="3239054"/>
            <a:ext cx="0" cy="28403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25705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131094"/>
            <a:ext cx="6587604" cy="994172"/>
          </a:xfrm>
        </p:spPr>
        <p:txBody>
          <a:bodyPr>
            <a:normAutofit fontScale="90000"/>
          </a:bodyPr>
          <a:lstStyle/>
          <a:p>
            <a:pPr algn="ctr"/>
            <a:r>
              <a:rPr lang="en-GB" dirty="0" smtClean="0"/>
              <a:t>Maternity Pathway from primary MW</a:t>
            </a:r>
            <a:endParaRPr lang="en-GB" dirty="0"/>
          </a:p>
        </p:txBody>
      </p:sp>
      <p:sp>
        <p:nvSpPr>
          <p:cNvPr id="5" name="Content Placeholder 4"/>
          <p:cNvSpPr>
            <a:spLocks noGrp="1"/>
          </p:cNvSpPr>
          <p:nvPr>
            <p:ph idx="1"/>
          </p:nvPr>
        </p:nvSpPr>
        <p:spPr>
          <a:xfrm>
            <a:off x="7216254" y="1131094"/>
            <a:ext cx="1626642" cy="1596788"/>
          </a:xfrm>
          <a:ln>
            <a:solidFill>
              <a:schemeClr val="tx1"/>
            </a:solidFill>
          </a:ln>
        </p:spPr>
        <p:txBody>
          <a:bodyPr>
            <a:normAutofit fontScale="92500" lnSpcReduction="10000"/>
          </a:bodyPr>
          <a:lstStyle/>
          <a:p>
            <a:pPr marL="0" indent="0" algn="ctr">
              <a:buNone/>
            </a:pPr>
            <a:r>
              <a:rPr lang="en-GB" sz="1200" u="sng" dirty="0"/>
              <a:t>Risk Factors for Deterioration</a:t>
            </a:r>
          </a:p>
          <a:p>
            <a:pPr algn="ctr"/>
            <a:r>
              <a:rPr lang="en-GB" sz="1200" dirty="0"/>
              <a:t>Respiratory or cardiac comorbidities</a:t>
            </a:r>
          </a:p>
          <a:p>
            <a:pPr algn="ctr"/>
            <a:r>
              <a:rPr lang="en-GB" sz="1200" dirty="0"/>
              <a:t>Immunosuppression</a:t>
            </a:r>
          </a:p>
          <a:p>
            <a:pPr algn="ctr"/>
            <a:r>
              <a:rPr lang="en-GB" sz="1200" dirty="0"/>
              <a:t>Diabetes (type 1&amp;2 not gestational)</a:t>
            </a:r>
          </a:p>
        </p:txBody>
      </p:sp>
      <p:sp>
        <p:nvSpPr>
          <p:cNvPr id="6" name="TextBox 5"/>
          <p:cNvSpPr txBox="1"/>
          <p:nvPr/>
        </p:nvSpPr>
        <p:spPr>
          <a:xfrm>
            <a:off x="3814550" y="2106403"/>
            <a:ext cx="1514901" cy="577081"/>
          </a:xfrm>
          <a:prstGeom prst="rect">
            <a:avLst/>
          </a:prstGeom>
          <a:noFill/>
          <a:ln w="12700">
            <a:solidFill>
              <a:schemeClr val="tx1"/>
            </a:solidFill>
          </a:ln>
        </p:spPr>
        <p:txBody>
          <a:bodyPr wrap="square" rtlCol="0">
            <a:spAutoFit/>
          </a:bodyPr>
          <a:lstStyle/>
          <a:p>
            <a:r>
              <a:rPr lang="en-GB" sz="1050" dirty="0"/>
              <a:t>Woman presents as symptomatic to primary MW</a:t>
            </a:r>
          </a:p>
        </p:txBody>
      </p:sp>
      <p:cxnSp>
        <p:nvCxnSpPr>
          <p:cNvPr id="8" name="Straight Arrow Connector 7"/>
          <p:cNvCxnSpPr/>
          <p:nvPr/>
        </p:nvCxnSpPr>
        <p:spPr>
          <a:xfrm flipH="1">
            <a:off x="3740383" y="3165151"/>
            <a:ext cx="3272" cy="35006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a:stCxn id="6" idx="2"/>
          </p:cNvCxnSpPr>
          <p:nvPr/>
        </p:nvCxnSpPr>
        <p:spPr>
          <a:xfrm>
            <a:off x="4572000" y="2660402"/>
            <a:ext cx="0" cy="7328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2" idx="1"/>
          </p:cNvCxnSpPr>
          <p:nvPr/>
        </p:nvCxnSpPr>
        <p:spPr>
          <a:xfrm flipH="1">
            <a:off x="3922452" y="2839477"/>
            <a:ext cx="192348" cy="1302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2" idx="3"/>
            <a:endCxn id="11" idx="1"/>
          </p:cNvCxnSpPr>
          <p:nvPr/>
        </p:nvCxnSpPr>
        <p:spPr>
          <a:xfrm>
            <a:off x="5069642" y="2839477"/>
            <a:ext cx="341444" cy="193521"/>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2982932" y="3515210"/>
            <a:ext cx="1514901" cy="1061829"/>
          </a:xfrm>
          <a:prstGeom prst="rect">
            <a:avLst/>
          </a:prstGeom>
          <a:noFill/>
          <a:ln w="12700">
            <a:solidFill>
              <a:schemeClr val="tx1"/>
            </a:solidFill>
          </a:ln>
        </p:spPr>
        <p:txBody>
          <a:bodyPr wrap="square" rtlCol="0">
            <a:spAutoFit/>
          </a:bodyPr>
          <a:lstStyle/>
          <a:p>
            <a:r>
              <a:rPr lang="en-GB" sz="1050" dirty="0"/>
              <a:t>Refer for  combined  assessment with obstetrician and physician in obstetric facility with isolation facility</a:t>
            </a:r>
          </a:p>
        </p:txBody>
      </p:sp>
      <p:cxnSp>
        <p:nvCxnSpPr>
          <p:cNvPr id="27" name="Straight Arrow Connector 26"/>
          <p:cNvCxnSpPr/>
          <p:nvPr/>
        </p:nvCxnSpPr>
        <p:spPr>
          <a:xfrm>
            <a:off x="5581926" y="3182052"/>
            <a:ext cx="0" cy="41839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4114801" y="2724060"/>
            <a:ext cx="954842" cy="253916"/>
          </a:xfrm>
          <a:prstGeom prst="rect">
            <a:avLst/>
          </a:prstGeom>
          <a:noFill/>
          <a:ln w="12700">
            <a:solidFill>
              <a:schemeClr val="tx1"/>
            </a:solidFill>
          </a:ln>
        </p:spPr>
        <p:txBody>
          <a:bodyPr wrap="square" rtlCol="0">
            <a:spAutoFit/>
          </a:bodyPr>
          <a:lstStyle/>
          <a:p>
            <a:r>
              <a:rPr lang="en-GB" sz="1050" dirty="0"/>
              <a:t>In labour?</a:t>
            </a:r>
          </a:p>
        </p:txBody>
      </p:sp>
      <p:sp>
        <p:nvSpPr>
          <p:cNvPr id="11" name="TextBox 10"/>
          <p:cNvSpPr txBox="1"/>
          <p:nvPr/>
        </p:nvSpPr>
        <p:spPr>
          <a:xfrm>
            <a:off x="5411086" y="2894498"/>
            <a:ext cx="388248" cy="300082"/>
          </a:xfrm>
          <a:prstGeom prst="rect">
            <a:avLst/>
          </a:prstGeom>
          <a:noFill/>
          <a:ln w="12700">
            <a:solidFill>
              <a:schemeClr val="tx1"/>
            </a:solidFill>
          </a:ln>
        </p:spPr>
        <p:txBody>
          <a:bodyPr wrap="none" rtlCol="0">
            <a:spAutoFit/>
          </a:bodyPr>
          <a:lstStyle/>
          <a:p>
            <a:r>
              <a:rPr lang="en-GB" sz="1350" dirty="0"/>
              <a:t>No</a:t>
            </a:r>
          </a:p>
        </p:txBody>
      </p:sp>
      <p:sp>
        <p:nvSpPr>
          <p:cNvPr id="13" name="TextBox 12"/>
          <p:cNvSpPr txBox="1"/>
          <p:nvPr/>
        </p:nvSpPr>
        <p:spPr>
          <a:xfrm>
            <a:off x="3558314" y="2888152"/>
            <a:ext cx="411075" cy="300082"/>
          </a:xfrm>
          <a:prstGeom prst="rect">
            <a:avLst/>
          </a:prstGeom>
          <a:noFill/>
          <a:ln w="12700">
            <a:solidFill>
              <a:schemeClr val="tx1"/>
            </a:solidFill>
          </a:ln>
        </p:spPr>
        <p:txBody>
          <a:bodyPr wrap="none" rtlCol="0">
            <a:spAutoFit/>
          </a:bodyPr>
          <a:lstStyle/>
          <a:p>
            <a:r>
              <a:rPr lang="en-GB" sz="1350" dirty="0"/>
              <a:t>Yes</a:t>
            </a:r>
          </a:p>
        </p:txBody>
      </p:sp>
      <p:sp>
        <p:nvSpPr>
          <p:cNvPr id="33" name="TextBox 32"/>
          <p:cNvSpPr txBox="1"/>
          <p:nvPr/>
        </p:nvSpPr>
        <p:spPr>
          <a:xfrm>
            <a:off x="4592221" y="3611005"/>
            <a:ext cx="2437117" cy="1015663"/>
          </a:xfrm>
          <a:prstGeom prst="rect">
            <a:avLst/>
          </a:prstGeom>
          <a:noFill/>
          <a:ln w="12700">
            <a:solidFill>
              <a:schemeClr val="tx1"/>
            </a:solidFill>
          </a:ln>
        </p:spPr>
        <p:txBody>
          <a:bodyPr wrap="square" rtlCol="0">
            <a:spAutoFit/>
          </a:bodyPr>
          <a:lstStyle/>
          <a:p>
            <a:r>
              <a:rPr lang="en-GB" sz="1200" b="1" dirty="0"/>
              <a:t>Central </a:t>
            </a:r>
            <a:r>
              <a:rPr lang="en-GB" sz="1200" b="1" dirty="0" err="1"/>
              <a:t>COVID</a:t>
            </a:r>
            <a:r>
              <a:rPr lang="en-GB" sz="1200" b="1" dirty="0"/>
              <a:t>-19 </a:t>
            </a:r>
            <a:r>
              <a:rPr lang="en-GB" sz="1200" b="1" dirty="0" err="1"/>
              <a:t>NHS24</a:t>
            </a:r>
            <a:r>
              <a:rPr lang="en-GB" sz="1200" b="1" dirty="0"/>
              <a:t> – 111 help line</a:t>
            </a:r>
          </a:p>
          <a:p>
            <a:r>
              <a:rPr lang="en-GB" sz="1200" dirty="0"/>
              <a:t>For pregnant women with respiratory symptoms at any stage of pregnancy</a:t>
            </a:r>
          </a:p>
        </p:txBody>
      </p:sp>
    </p:spTree>
    <p:extLst>
      <p:ext uri="{BB962C8B-B14F-4D97-AF65-F5344CB8AC3E}">
        <p14:creationId xmlns:p14="http://schemas.microsoft.com/office/powerpoint/2010/main" val="224919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HUB</a:t>
            </a:r>
            <a:endParaRPr lang="en-GB" dirty="0"/>
          </a:p>
        </p:txBody>
      </p:sp>
      <p:sp>
        <p:nvSpPr>
          <p:cNvPr id="3" name="Content Placeholder 2"/>
          <p:cNvSpPr>
            <a:spLocks noGrp="1"/>
          </p:cNvSpPr>
          <p:nvPr>
            <p:ph idx="1"/>
          </p:nvPr>
        </p:nvSpPr>
        <p:spPr/>
        <p:txBody>
          <a:bodyPr>
            <a:normAutofit fontScale="62500" lnSpcReduction="20000"/>
          </a:bodyPr>
          <a:lstStyle/>
          <a:p>
            <a:r>
              <a:rPr lang="en-GB" dirty="0" smtClean="0"/>
              <a:t>Primary care HUB staffed by senior clinical decision maker e.g. GP , consultant or band 8 nurse staff should be drawn from across the system</a:t>
            </a:r>
          </a:p>
          <a:p>
            <a:r>
              <a:rPr lang="en-GB" dirty="0" smtClean="0"/>
              <a:t>Consider staff who may be advised to be non direct patient facing</a:t>
            </a:r>
          </a:p>
          <a:p>
            <a:r>
              <a:rPr lang="en-GB" dirty="0" smtClean="0"/>
              <a:t>Will accept calls triaged initially by NHS 24 and other primary care providers</a:t>
            </a:r>
          </a:p>
          <a:p>
            <a:r>
              <a:rPr lang="en-GB" dirty="0" smtClean="0"/>
              <a:t>Telemedicine centre ideally with access to video consultation e.g. Attend anywhere</a:t>
            </a:r>
          </a:p>
          <a:p>
            <a:r>
              <a:rPr lang="en-GB" dirty="0" smtClean="0"/>
              <a:t>No patient facing role</a:t>
            </a:r>
          </a:p>
          <a:p>
            <a:r>
              <a:rPr lang="en-GB" dirty="0" smtClean="0"/>
              <a:t>Will have access to local primary care records EMIS and Vision (where possible) and clinical portal</a:t>
            </a:r>
          </a:p>
          <a:p>
            <a:r>
              <a:rPr lang="en-GB" dirty="0" smtClean="0"/>
              <a:t>Must  have access to ADASTRA </a:t>
            </a:r>
          </a:p>
          <a:p>
            <a:r>
              <a:rPr lang="en-GB" dirty="0" smtClean="0"/>
              <a:t>Will have a robust way to communicate with secondary care/SAS and COVID assessment clinic</a:t>
            </a:r>
          </a:p>
          <a:p>
            <a:r>
              <a:rPr lang="en-GB" dirty="0" smtClean="0"/>
              <a:t>Has protocols for worsening advice</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COVID Assessment Clinic</a:t>
            </a:r>
            <a:endParaRPr lang="en-GB" dirty="0"/>
          </a:p>
        </p:txBody>
      </p:sp>
      <p:sp>
        <p:nvSpPr>
          <p:cNvPr id="6" name="Content Placeholder 5"/>
          <p:cNvSpPr>
            <a:spLocks noGrp="1"/>
          </p:cNvSpPr>
          <p:nvPr>
            <p:ph idx="1"/>
          </p:nvPr>
        </p:nvSpPr>
        <p:spPr/>
        <p:txBody>
          <a:bodyPr>
            <a:normAutofit fontScale="55000" lnSpcReduction="20000"/>
          </a:bodyPr>
          <a:lstStyle/>
          <a:p>
            <a:pPr>
              <a:buNone/>
            </a:pPr>
            <a:r>
              <a:rPr lang="en-GB" dirty="0" smtClean="0"/>
              <a:t>Has ability to perform face to face assessments and take basic </a:t>
            </a:r>
            <a:r>
              <a:rPr lang="en-GB" dirty="0" err="1" smtClean="0"/>
              <a:t>obs</a:t>
            </a:r>
            <a:r>
              <a:rPr lang="en-GB" dirty="0" smtClean="0"/>
              <a:t>/NEWS/PEWS score</a:t>
            </a:r>
          </a:p>
          <a:p>
            <a:pPr>
              <a:buNone/>
            </a:pPr>
            <a:r>
              <a:rPr lang="en-GB" dirty="0" smtClean="0"/>
              <a:t>Able to discharge patients back to community with some access to therapeutic options/prescribing</a:t>
            </a:r>
          </a:p>
          <a:p>
            <a:r>
              <a:rPr lang="en-GB" dirty="0" smtClean="0"/>
              <a:t>1 administrator</a:t>
            </a:r>
          </a:p>
          <a:p>
            <a:r>
              <a:rPr lang="en-GB" dirty="0" smtClean="0"/>
              <a:t>3 nurses (1 front door, 2 assessing/</a:t>
            </a:r>
            <a:r>
              <a:rPr lang="en-GB" dirty="0" err="1" smtClean="0"/>
              <a:t>buddying</a:t>
            </a:r>
            <a:r>
              <a:rPr lang="en-GB" dirty="0" smtClean="0"/>
              <a:t>)</a:t>
            </a:r>
          </a:p>
          <a:p>
            <a:r>
              <a:rPr lang="en-GB" dirty="0" smtClean="0"/>
              <a:t>1 senior decision maker* ideally with prescribing ability</a:t>
            </a:r>
          </a:p>
          <a:p>
            <a:r>
              <a:rPr lang="en-GB" dirty="0" smtClean="0"/>
              <a:t>1 full time domestic</a:t>
            </a:r>
          </a:p>
          <a:p>
            <a:pPr>
              <a:buNone/>
            </a:pPr>
            <a:endParaRPr lang="en-GB" dirty="0" smtClean="0"/>
          </a:p>
          <a:p>
            <a:r>
              <a:rPr lang="en-GB" dirty="0" smtClean="0"/>
              <a:t>PPE (given likely to be high volume of COVID + should be </a:t>
            </a:r>
            <a:r>
              <a:rPr lang="en-GB" dirty="0" err="1" smtClean="0"/>
              <a:t>resp</a:t>
            </a:r>
            <a:r>
              <a:rPr lang="en-GB" dirty="0" smtClean="0"/>
              <a:t> PPE despite some cases being possible)</a:t>
            </a:r>
          </a:p>
          <a:p>
            <a:r>
              <a:rPr lang="en-GB" dirty="0" err="1" smtClean="0"/>
              <a:t>Obs</a:t>
            </a:r>
            <a:r>
              <a:rPr lang="en-GB" dirty="0" smtClean="0"/>
              <a:t> kit (temp / </a:t>
            </a:r>
            <a:r>
              <a:rPr lang="en-GB" dirty="0" err="1" smtClean="0"/>
              <a:t>sats</a:t>
            </a:r>
            <a:r>
              <a:rPr lang="en-GB" dirty="0" smtClean="0"/>
              <a:t> probe / BP)</a:t>
            </a:r>
          </a:p>
          <a:p>
            <a:r>
              <a:rPr lang="en-GB" dirty="0" smtClean="0"/>
              <a:t>Testing kits</a:t>
            </a:r>
          </a:p>
          <a:p>
            <a:r>
              <a:rPr lang="en-GB" dirty="0" smtClean="0"/>
              <a:t>?limited medication to supply (asthma / LRTI)</a:t>
            </a:r>
          </a:p>
          <a:p>
            <a:r>
              <a:rPr lang="en-GB" dirty="0" smtClean="0"/>
              <a:t>?access to O2</a:t>
            </a:r>
          </a:p>
          <a:p>
            <a:r>
              <a:rPr lang="en-GB" dirty="0" smtClean="0"/>
              <a:t>IT infrastructure and needs to have links to vision/EMIS- GP record, with priority 1 coding also available on ECS</a:t>
            </a:r>
          </a:p>
          <a:p>
            <a:endParaRPr lang="en-GB" dirty="0" smtClean="0"/>
          </a:p>
          <a:p>
            <a:endParaRPr lang="en-GB" dirty="0" smtClean="0"/>
          </a:p>
          <a:p>
            <a:endParaRPr lang="en-GB" dirty="0" smtClean="0"/>
          </a:p>
          <a:p>
            <a:endParaRPr lang="en-GB" dirty="0" smtClean="0"/>
          </a:p>
          <a:p>
            <a:endParaRPr lang="en-GB" dirty="0"/>
          </a:p>
        </p:txBody>
      </p:sp>
      <p:sp>
        <p:nvSpPr>
          <p:cNvPr id="4" name="TextBox 3"/>
          <p:cNvSpPr txBox="1"/>
          <p:nvPr/>
        </p:nvSpPr>
        <p:spPr>
          <a:xfrm>
            <a:off x="5292080" y="6165304"/>
            <a:ext cx="184731" cy="369332"/>
          </a:xfrm>
          <a:prstGeom prst="rect">
            <a:avLst/>
          </a:prstGeom>
          <a:noFill/>
        </p:spPr>
        <p:txBody>
          <a:bodyPr wrap="none" rtlCol="0">
            <a:spAutoFit/>
          </a:bodyPr>
          <a:lstStyle/>
          <a:p>
            <a:endParaRPr lang="en-GB" dirty="0"/>
          </a:p>
        </p:txBody>
      </p:sp>
      <p:sp>
        <p:nvSpPr>
          <p:cNvPr id="7" name="TextBox 6"/>
          <p:cNvSpPr txBox="1"/>
          <p:nvPr/>
        </p:nvSpPr>
        <p:spPr>
          <a:xfrm>
            <a:off x="5724128" y="6021288"/>
            <a:ext cx="1292341" cy="369332"/>
          </a:xfrm>
          <a:prstGeom prst="rect">
            <a:avLst/>
          </a:prstGeom>
          <a:noFill/>
        </p:spPr>
        <p:txBody>
          <a:bodyPr wrap="none" rtlCol="0">
            <a:spAutoFit/>
          </a:bodyPr>
          <a:lstStyle/>
          <a:p>
            <a:r>
              <a:rPr lang="en-GB" dirty="0" smtClean="0"/>
              <a:t>*See slide 7</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Patient criteria for ambulatory care</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Patient with borderline symptoms who would benefit from face to face clinical assessment</a:t>
            </a:r>
          </a:p>
          <a:p>
            <a:r>
              <a:rPr lang="en-GB" dirty="0" smtClean="0"/>
              <a:t>Communication difficulties - Learning difficulties / Capacity issues / Language barriers</a:t>
            </a:r>
          </a:p>
          <a:p>
            <a:r>
              <a:rPr lang="en-GB" dirty="0" smtClean="0"/>
              <a:t>Patients with complex COVID severity risk factors as identified in local hub but clinically well</a:t>
            </a:r>
          </a:p>
          <a:p>
            <a:r>
              <a:rPr lang="en-GB" dirty="0" smtClean="0"/>
              <a:t>Those assessed by HUB as benefiting from NEWS score to support triaging decision</a:t>
            </a:r>
          </a:p>
          <a:p>
            <a:r>
              <a:rPr lang="en-GB" dirty="0" smtClean="0"/>
              <a:t>Require to be able to attend the centre e.g. Mobility/transport considerations including ability to drive themselves and parking.</a:t>
            </a:r>
          </a:p>
          <a:p>
            <a:endParaRPr lang="en-GB" dirty="0" smtClean="0"/>
          </a:p>
          <a:p>
            <a:endParaRPr lang="en-GB" dirty="0" smtClean="0"/>
          </a:p>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524</TotalTime>
  <Words>1690</Words>
  <Application>Microsoft Office PowerPoint</Application>
  <PresentationFormat>On-screen Show (4:3)</PresentationFormat>
  <Paragraphs>222</Paragraphs>
  <Slides>15</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Community pathway for managing respiratory tract infection/possible COVID-19/definite COVID-19 in Scottish NHS. Stage 3</vt:lpstr>
      <vt:lpstr>PowerPoint Presentation</vt:lpstr>
      <vt:lpstr>PowerPoint Presentation</vt:lpstr>
      <vt:lpstr>Paediatric pathway</vt:lpstr>
      <vt:lpstr> Pathway for Pregnant Women</vt:lpstr>
      <vt:lpstr>Maternity Pathway from primary MW</vt:lpstr>
      <vt:lpstr>HUB</vt:lpstr>
      <vt:lpstr>COVID Assessment Clinic</vt:lpstr>
      <vt:lpstr>Patient criteria for ambulatory care</vt:lpstr>
      <vt:lpstr>Flow</vt:lpstr>
      <vt:lpstr>Site location</vt:lpstr>
      <vt:lpstr>Potential Senior Decision Makers </vt:lpstr>
      <vt:lpstr>Secondary Care Interface with primary care/HUB/COVID assessment clinic</vt:lpstr>
      <vt:lpstr>Broader consideration for secondary care</vt:lpstr>
      <vt:lpstr>Discharge criteria for a patient with known or possible COVID-19</vt:lpstr>
    </vt:vector>
  </TitlesOfParts>
  <Company>NHS Greater Glasgow and Clyde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whitebe558</dc:creator>
  <cp:lastModifiedBy>alanmo01@nss.scot.nhs.uk</cp:lastModifiedBy>
  <cp:revision>58</cp:revision>
  <dcterms:created xsi:type="dcterms:W3CDTF">2020-03-06T12:05:21Z</dcterms:created>
  <dcterms:modified xsi:type="dcterms:W3CDTF">2020-03-19T13:48:11Z</dcterms:modified>
</cp:coreProperties>
</file>